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74" r:id="rId3"/>
    <p:sldId id="375" r:id="rId4"/>
    <p:sldId id="376" r:id="rId5"/>
    <p:sldId id="377" r:id="rId6"/>
    <p:sldId id="331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387" r:id="rId25"/>
    <p:sldId id="388" r:id="rId26"/>
    <p:sldId id="389" r:id="rId28"/>
    <p:sldId id="348" r:id="rId29"/>
    <p:sldId id="405" r:id="rId30"/>
    <p:sldId id="340" r:id="rId31"/>
    <p:sldId id="341" r:id="rId32"/>
    <p:sldId id="344" r:id="rId33"/>
    <p:sldId id="345" r:id="rId34"/>
    <p:sldId id="368" r:id="rId35"/>
    <p:sldId id="39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655999-7F52-40B7-8677-F20A7F29E97C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AC6227-4C73-43C8-82A6-2251ACE1E1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C6227-4C73-43C8-82A6-2251ACE1E14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C6227-4C73-43C8-82A6-2251ACE1E14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3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85DC-BAC8-422A-82F5-4CE7BB36621A}" type="slidenum">
              <a:rPr lang="ru-RU"/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4ED9-AF1F-4935-B91E-65B7AE3E766F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DA-E81C-4F0B-8D76-FF26C84C2BF3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C3E0-1327-49C1-84CE-F3922971E95D}" type="slidenum">
              <a:rPr lang="ru-RU"/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622C-67B7-43E6-8865-77E949CDEB34}" type="slidenum">
              <a:rPr lang="ru-RU"/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E311-FBE4-44F2-AC02-17A802E70BF9}" type="slidenum">
              <a:rPr lang="ru-RU"/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2E58-ED14-41ED-8275-C47AAB70E48C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E1A8-413A-4751-982B-3AD51E684A42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63C9-5E02-4A5D-8E16-24C5CCC59089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2180-59F7-4DEF-81EA-2496F91C8F30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03C9-8524-46AF-A299-E5AAC12E77FA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6E8B-0EB6-4F69-81BA-22F51DE48140}" type="slidenum">
              <a:rPr lang="ru-RU"/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2450-4EB8-4FDB-9E14-E815CC4FA694}" type="slidenum">
              <a:rPr lang="ru-RU"/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466F-5B9C-4E35-90B4-DF93C89A63F7}" type="slidenum">
              <a:rPr lang="ru-RU"/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DD19-DAEB-4E4C-8F92-DC6145F762C4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7825-EE33-45A4-ACB9-F47E17DEDDCE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4B3173E-6D6F-4301-AA88-419A010DE42E}" type="slidenum">
              <a:rPr lang="ru-RU"/>
            </a:fld>
            <a:endParaRPr lang="ru-RU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727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  <p:bldP spid="7271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Примеры указания условных обозначений допусков формы и расположения поверхностей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algn="ctr"/>
            <a:endParaRPr lang="ru-RU" sz="2100" b="1" dirty="0" smtClean="0">
              <a:solidFill>
                <a:schemeClr val="tx1"/>
              </a:solidFill>
            </a:endParaRPr>
          </a:p>
          <a:p>
            <a:pPr algn="ctr"/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1"/>
          <a:srcRect l="27740" t="17103" r="27846" b="36259"/>
          <a:stretch>
            <a:fillRect/>
          </a:stretch>
        </p:blipFill>
        <p:spPr bwMode="auto">
          <a:xfrm>
            <a:off x="755576" y="1700808"/>
            <a:ext cx="7310189" cy="43178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827584" y="567263"/>
            <a:ext cx="7272808" cy="517631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26777" t="17611" r="27525" b="23688"/>
          <a:stretch>
            <a:fillRect/>
          </a:stretch>
        </p:blipFill>
        <p:spPr bwMode="auto">
          <a:xfrm>
            <a:off x="649907" y="1084894"/>
            <a:ext cx="7521525" cy="54347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03385" y="548680"/>
            <a:ext cx="7324999" cy="51763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8789" t="20220" r="28389" b="24172"/>
          <a:stretch>
            <a:fillRect/>
          </a:stretch>
        </p:blipFill>
        <p:spPr bwMode="auto">
          <a:xfrm>
            <a:off x="886591" y="1066311"/>
            <a:ext cx="7048158" cy="5148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55576" y="548680"/>
            <a:ext cx="7310189" cy="51763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8931" t="19384" r="28287" b="28274"/>
          <a:stretch>
            <a:fillRect/>
          </a:stretch>
        </p:blipFill>
        <p:spPr bwMode="auto">
          <a:xfrm>
            <a:off x="971600" y="1066311"/>
            <a:ext cx="7041575" cy="48459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55576" y="575610"/>
            <a:ext cx="7319073" cy="51763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8901" t="24918" r="28381" b="21148"/>
          <a:stretch>
            <a:fillRect/>
          </a:stretch>
        </p:blipFill>
        <p:spPr bwMode="auto">
          <a:xfrm>
            <a:off x="971600" y="1093241"/>
            <a:ext cx="7031041" cy="49933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55576" y="548680"/>
            <a:ext cx="7310189" cy="517631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28701" t="31731" r="28488" b="40560"/>
          <a:stretch>
            <a:fillRect/>
          </a:stretch>
        </p:blipFill>
        <p:spPr bwMode="auto">
          <a:xfrm>
            <a:off x="887605" y="1066311"/>
            <a:ext cx="7068880" cy="2481889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87496" y="4326703"/>
            <a:ext cx="67687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В технической документации, разработанной до 1 января 1980 года: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допуск </a:t>
            </a:r>
            <a:r>
              <a:rPr lang="ru-RU" sz="2100" b="1" dirty="0" err="1" smtClean="0">
                <a:solidFill>
                  <a:schemeClr val="tx1"/>
                </a:solidFill>
              </a:rPr>
              <a:t>соосности</a:t>
            </a:r>
            <a:r>
              <a:rPr lang="ru-RU" sz="2100" b="1" dirty="0" smtClean="0">
                <a:solidFill>
                  <a:schemeClr val="tx1"/>
                </a:solidFill>
              </a:rPr>
              <a:t> обозначался знаком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допуск симметричности - знаком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д</a:t>
            </a:r>
            <a:r>
              <a:rPr lang="ru-RU" sz="2100" b="1" dirty="0" smtClean="0">
                <a:solidFill>
                  <a:schemeClr val="tx1"/>
                </a:solidFill>
              </a:rPr>
              <a:t>опуск смещения осей - знаком 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57182" t="40225" r="41332" b="58360"/>
          <a:stretch>
            <a:fillRect/>
          </a:stretch>
        </p:blipFill>
        <p:spPr bwMode="auto">
          <a:xfrm>
            <a:off x="6588224" y="5082529"/>
            <a:ext cx="366876" cy="196507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59092" t="39942" r="39422" b="57876"/>
          <a:stretch>
            <a:fillRect/>
          </a:stretch>
        </p:blipFill>
        <p:spPr bwMode="auto">
          <a:xfrm>
            <a:off x="5796136" y="5373216"/>
            <a:ext cx="366876" cy="303024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60896" t="40131" r="38043" b="58171"/>
          <a:stretch>
            <a:fillRect/>
          </a:stretch>
        </p:blipFill>
        <p:spPr bwMode="auto">
          <a:xfrm>
            <a:off x="5665161" y="5680515"/>
            <a:ext cx="261949" cy="2358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7698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Резьба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5679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u="sng" dirty="0" smtClean="0">
                <a:solidFill>
                  <a:schemeClr val="tx1"/>
                </a:solidFill>
              </a:rPr>
              <a:t>Резьба</a:t>
            </a:r>
            <a:r>
              <a:rPr lang="ru-RU" sz="2100" b="1" dirty="0" smtClean="0">
                <a:solidFill>
                  <a:schemeClr val="tx1"/>
                </a:solidFill>
              </a:rPr>
              <a:t> — это поверхность, образованная при винтовом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движении плоского контура по цилиндрической или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конической поверхности.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986" r="2716" b="12115"/>
          <a:stretch>
            <a:fillRect/>
          </a:stretch>
        </p:blipFill>
        <p:spPr bwMode="auto">
          <a:xfrm>
            <a:off x="667754" y="2655946"/>
            <a:ext cx="7489124" cy="395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20688"/>
            <a:ext cx="849694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Основные параметры резьбы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Профиль резьбы </a:t>
            </a:r>
            <a:r>
              <a:rPr lang="ru-RU" sz="2100" b="1" dirty="0" smtClean="0">
                <a:solidFill>
                  <a:schemeClr val="tx1"/>
                </a:solidFill>
              </a:rPr>
              <a:t>– контур сечения резьбы в плоскости, проходящей через её ось.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Угол профиля </a:t>
            </a:r>
            <a:r>
              <a:rPr lang="el-GR" sz="2100" b="1" i="1" u="sng" dirty="0" smtClean="0">
                <a:solidFill>
                  <a:schemeClr val="tx1"/>
                </a:solidFill>
              </a:rPr>
              <a:t>α</a:t>
            </a:r>
            <a:r>
              <a:rPr lang="ru-RU" sz="2100" b="1" i="1" u="sng" dirty="0" smtClean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– угол между боковыми сторонами профиля.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Наружный диаметр резьбы </a:t>
            </a:r>
            <a:r>
              <a:rPr lang="en-US" sz="2100" b="1" i="1" u="sng" dirty="0" smtClean="0">
                <a:solidFill>
                  <a:schemeClr val="tx1"/>
                </a:solidFill>
              </a:rPr>
              <a:t>D </a:t>
            </a:r>
            <a:r>
              <a:rPr lang="en-US" sz="2100" b="1" dirty="0" smtClean="0">
                <a:solidFill>
                  <a:schemeClr val="tx1"/>
                </a:solidFill>
              </a:rPr>
              <a:t>–</a:t>
            </a:r>
            <a:r>
              <a:rPr lang="ru-RU" sz="2100" b="1" dirty="0" smtClean="0">
                <a:solidFill>
                  <a:schemeClr val="tx1"/>
                </a:solidFill>
              </a:rPr>
              <a:t> диаметр, на котором располагаются вершины профиля.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Внутренний диаметр резьбы </a:t>
            </a:r>
            <a:r>
              <a:rPr lang="en-US" sz="2100" b="1" i="1" u="sng" dirty="0" smtClean="0">
                <a:solidFill>
                  <a:schemeClr val="tx1"/>
                </a:solidFill>
              </a:rPr>
              <a:t>D</a:t>
            </a:r>
            <a:r>
              <a:rPr lang="ru-RU" sz="1600" b="1" i="1" u="sng" dirty="0" smtClean="0">
                <a:solidFill>
                  <a:schemeClr val="tx1"/>
                </a:solidFill>
              </a:rPr>
              <a:t>1</a:t>
            </a:r>
            <a:r>
              <a:rPr lang="ru-RU" sz="2100" b="1" i="1" u="sng" dirty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– диаметр, на котором располагаются впадины профиля.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Шаг резьбы Р</a:t>
            </a:r>
            <a:r>
              <a:rPr lang="en-US" sz="2100" b="1" dirty="0" smtClean="0">
                <a:solidFill>
                  <a:schemeClr val="tx1"/>
                </a:solidFill>
              </a:rPr>
              <a:t> – </a:t>
            </a:r>
            <a:r>
              <a:rPr lang="ru-RU" sz="2100" b="1" dirty="0" smtClean="0">
                <a:solidFill>
                  <a:schemeClr val="tx1"/>
                </a:solidFill>
              </a:rPr>
              <a:t>расстояние между двумя витками резьбы.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1"/>
          <a:srcRect l="45401" t="32943" r="43686" b="50037"/>
          <a:stretch>
            <a:fillRect/>
          </a:stretch>
        </p:blipFill>
        <p:spPr bwMode="auto">
          <a:xfrm>
            <a:off x="3131840" y="4005064"/>
            <a:ext cx="2195346" cy="19259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49694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Изображение резьбы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Резьба на стержне:                             </a:t>
            </a:r>
            <a:r>
              <a:rPr lang="ru-RU" sz="2100" b="1" dirty="0">
                <a:solidFill>
                  <a:schemeClr val="tx1"/>
                </a:solidFill>
              </a:rPr>
              <a:t>Резьба в отверстии: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  Резьба </a:t>
            </a:r>
            <a:r>
              <a:rPr lang="ru-RU" sz="2100" b="1" dirty="0">
                <a:solidFill>
                  <a:schemeClr val="tx1"/>
                </a:solidFill>
              </a:rPr>
              <a:t>в </a:t>
            </a:r>
            <a:r>
              <a:rPr lang="ru-RU" sz="2100" b="1" dirty="0" smtClean="0">
                <a:solidFill>
                  <a:schemeClr val="tx1"/>
                </a:solidFill>
              </a:rPr>
              <a:t>глухих отверстиях:         Резьбовое соединение: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algn="ctr"/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1"/>
          <a:srcRect l="32944" t="16289" r="34111" b="73828"/>
          <a:stretch>
            <a:fillRect/>
          </a:stretch>
        </p:blipFill>
        <p:spPr bwMode="auto">
          <a:xfrm>
            <a:off x="394529" y="2276870"/>
            <a:ext cx="3614989" cy="609998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/>
          <a:srcRect l="32944" t="52892" r="34111" b="35029"/>
          <a:stretch>
            <a:fillRect/>
          </a:stretch>
        </p:blipFill>
        <p:spPr bwMode="auto">
          <a:xfrm>
            <a:off x="5004048" y="2271233"/>
            <a:ext cx="3614989" cy="74554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1"/>
          <a:srcRect l="38399" t="79063" r="39053" b="6845"/>
          <a:stretch>
            <a:fillRect/>
          </a:stretch>
        </p:blipFill>
        <p:spPr bwMode="auto">
          <a:xfrm>
            <a:off x="755575" y="4869158"/>
            <a:ext cx="2474147" cy="869786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2"/>
          <a:srcRect l="33768" t="63690" r="57275" b="23682"/>
          <a:stretch>
            <a:fillRect/>
          </a:stretch>
        </p:blipFill>
        <p:spPr bwMode="auto">
          <a:xfrm>
            <a:off x="5940152" y="4780024"/>
            <a:ext cx="1228542" cy="9742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64704"/>
            <a:ext cx="820891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Обозначение резьбы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algn="ctr"/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Метрическая резьба:</a:t>
            </a:r>
            <a:endParaRPr lang="ru-RU" sz="2100" b="1" i="1" u="sng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М – тип резьбы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D</a:t>
            </a:r>
            <a:r>
              <a:rPr lang="ru-RU" sz="2100" b="1" dirty="0" smtClean="0">
                <a:solidFill>
                  <a:schemeClr val="tx1"/>
                </a:solidFill>
              </a:rPr>
              <a:t> – номинальный диаметр резьбы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Р – шаг резьбы. </a:t>
            </a:r>
            <a:r>
              <a:rPr lang="ru-RU" sz="2100" b="1" dirty="0">
                <a:solidFill>
                  <a:schemeClr val="tx1"/>
                </a:solidFill>
              </a:rPr>
              <a:t>Крупный или мелкий. Крупный шаг не вносится в обозначение резьбы.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LH</a:t>
            </a:r>
            <a:r>
              <a:rPr lang="ru-RU" sz="2100" b="1" dirty="0" smtClean="0">
                <a:solidFill>
                  <a:schemeClr val="tx1"/>
                </a:solidFill>
              </a:rPr>
              <a:t> – левая резьба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Например: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М24 – </a:t>
            </a:r>
            <a:r>
              <a:rPr lang="ru-RU" sz="2000" b="1" dirty="0" smtClean="0">
                <a:solidFill>
                  <a:schemeClr val="tx1"/>
                </a:solidFill>
              </a:rPr>
              <a:t>резьба метрическая номинальным диаметром 24 мм и крупным шагом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М24×2 – </a:t>
            </a:r>
            <a:r>
              <a:rPr lang="ru-RU" sz="2000" b="1" dirty="0">
                <a:solidFill>
                  <a:srgbClr val="000000"/>
                </a:solidFill>
              </a:rPr>
              <a:t>резьба </a:t>
            </a:r>
            <a:r>
              <a:rPr lang="ru-RU" sz="2000" b="1" dirty="0" smtClean="0">
                <a:solidFill>
                  <a:srgbClr val="000000"/>
                </a:solidFill>
              </a:rPr>
              <a:t>метрическая номинальным </a:t>
            </a:r>
            <a:r>
              <a:rPr lang="ru-RU" sz="2000" b="1" dirty="0">
                <a:solidFill>
                  <a:srgbClr val="000000"/>
                </a:solidFill>
              </a:rPr>
              <a:t>диаметром 24 мм и </a:t>
            </a:r>
            <a:r>
              <a:rPr lang="ru-RU" sz="2000" b="1" dirty="0" smtClean="0">
                <a:solidFill>
                  <a:srgbClr val="000000"/>
                </a:solidFill>
              </a:rPr>
              <a:t>мелким шагом 2 мм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0000"/>
                </a:solidFill>
              </a:rPr>
              <a:t>М24</a:t>
            </a:r>
            <a:r>
              <a:rPr lang="en-US" sz="2000" b="1" dirty="0" smtClean="0">
                <a:solidFill>
                  <a:srgbClr val="000000"/>
                </a:solidFill>
              </a:rPr>
              <a:t>LH</a:t>
            </a:r>
            <a:r>
              <a:rPr lang="ru-RU" sz="2000" b="1" dirty="0" smtClean="0">
                <a:solidFill>
                  <a:srgbClr val="000000"/>
                </a:solidFill>
              </a:rPr>
              <a:t> – </a:t>
            </a:r>
            <a:r>
              <a:rPr lang="ru-RU" sz="2000" b="1" dirty="0">
                <a:solidFill>
                  <a:srgbClr val="000000"/>
                </a:solidFill>
              </a:rPr>
              <a:t>резьба метрическая </a:t>
            </a:r>
            <a:r>
              <a:rPr lang="ru-RU" sz="2000" b="1" dirty="0" smtClean="0">
                <a:solidFill>
                  <a:srgbClr val="000000"/>
                </a:solidFill>
              </a:rPr>
              <a:t>левая номинальным </a:t>
            </a:r>
            <a:r>
              <a:rPr lang="ru-RU" sz="2000" b="1" dirty="0">
                <a:solidFill>
                  <a:srgbClr val="000000"/>
                </a:solidFill>
              </a:rPr>
              <a:t>диаметром 24 мм и </a:t>
            </a:r>
            <a:r>
              <a:rPr lang="ru-RU" sz="2000" b="1" dirty="0" smtClean="0">
                <a:solidFill>
                  <a:srgbClr val="000000"/>
                </a:solidFill>
              </a:rPr>
              <a:t>крупным </a:t>
            </a:r>
            <a:r>
              <a:rPr lang="ru-RU" sz="2000" b="1" dirty="0">
                <a:solidFill>
                  <a:srgbClr val="000000"/>
                </a:solidFill>
              </a:rPr>
              <a:t>шагом </a:t>
            </a:r>
            <a:endParaRPr lang="ru-RU" sz="2000" b="1" dirty="0">
              <a:solidFill>
                <a:srgbClr val="000000"/>
              </a:solidFill>
            </a:endParaRPr>
          </a:p>
          <a:p>
            <a:pPr lvl="0"/>
            <a:endParaRPr lang="ru-RU" sz="2000" b="1" dirty="0">
              <a:solidFill>
                <a:srgbClr val="000000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64704"/>
            <a:ext cx="842493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Обозначение резьбы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Трапецеидальная </a:t>
            </a:r>
            <a:r>
              <a:rPr lang="ru-RU" sz="2100" b="1" i="1" u="sng" dirty="0">
                <a:solidFill>
                  <a:schemeClr val="tx1"/>
                </a:solidFill>
              </a:rPr>
              <a:t>резьба:</a:t>
            </a:r>
            <a:endParaRPr lang="ru-RU" sz="2100" b="1" i="1" u="sng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Т</a:t>
            </a:r>
            <a:r>
              <a:rPr lang="en-US" sz="2100" b="1" dirty="0" smtClean="0">
                <a:solidFill>
                  <a:schemeClr val="tx1"/>
                </a:solidFill>
              </a:rPr>
              <a:t>r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– тип 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</a:rPr>
              <a:t>D</a:t>
            </a:r>
            <a:r>
              <a:rPr lang="ru-RU" sz="2100" b="1" dirty="0">
                <a:solidFill>
                  <a:schemeClr val="tx1"/>
                </a:solidFill>
              </a:rPr>
              <a:t> – номинальный диаметр 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Р – шаг </a:t>
            </a:r>
            <a:r>
              <a:rPr lang="ru-RU" sz="2100" b="1" dirty="0" smtClean="0">
                <a:solidFill>
                  <a:schemeClr val="tx1"/>
                </a:solidFill>
              </a:rPr>
              <a:t>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</a:rPr>
              <a:t>LH</a:t>
            </a:r>
            <a:r>
              <a:rPr lang="ru-RU" sz="2100" b="1" dirty="0">
                <a:solidFill>
                  <a:schemeClr val="tx1"/>
                </a:solidFill>
              </a:rPr>
              <a:t> – левая резьба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Например: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Т</a:t>
            </a:r>
            <a:r>
              <a:rPr lang="en-US" sz="2100" b="1" dirty="0" smtClean="0">
                <a:solidFill>
                  <a:schemeClr val="tx1"/>
                </a:solidFill>
              </a:rPr>
              <a:t>r</a:t>
            </a:r>
            <a:r>
              <a:rPr lang="ru-RU" sz="2100" b="1" dirty="0" smtClean="0">
                <a:solidFill>
                  <a:schemeClr val="tx1"/>
                </a:solidFill>
              </a:rPr>
              <a:t>16×2 </a:t>
            </a:r>
            <a:r>
              <a:rPr lang="ru-RU" sz="2100" b="1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резьба </a:t>
            </a:r>
            <a:r>
              <a:rPr lang="ru-RU" sz="2000" b="1" dirty="0" smtClean="0">
                <a:solidFill>
                  <a:schemeClr val="tx1"/>
                </a:solidFill>
              </a:rPr>
              <a:t>трапецеидальная </a:t>
            </a:r>
            <a:r>
              <a:rPr lang="ru-RU" sz="2000" b="1" dirty="0">
                <a:solidFill>
                  <a:schemeClr val="tx1"/>
                </a:solidFill>
              </a:rPr>
              <a:t>номинальным диаметром </a:t>
            </a:r>
            <a:r>
              <a:rPr lang="ru-RU" sz="2000" b="1" dirty="0" smtClean="0">
                <a:solidFill>
                  <a:schemeClr val="tx1"/>
                </a:solidFill>
              </a:rPr>
              <a:t>16 </a:t>
            </a:r>
            <a:r>
              <a:rPr lang="ru-RU" sz="2000" b="1" dirty="0">
                <a:solidFill>
                  <a:schemeClr val="tx1"/>
                </a:solidFill>
              </a:rPr>
              <a:t>мм и </a:t>
            </a:r>
            <a:r>
              <a:rPr lang="ru-RU" sz="2000" b="1" dirty="0" smtClean="0">
                <a:solidFill>
                  <a:schemeClr val="tx1"/>
                </a:solidFill>
              </a:rPr>
              <a:t>шагом 2 мм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Т</a:t>
            </a:r>
            <a:r>
              <a:rPr lang="en-US" sz="2100" b="1" dirty="0" smtClean="0">
                <a:solidFill>
                  <a:schemeClr val="tx1"/>
                </a:solidFill>
              </a:rPr>
              <a:t>r</a:t>
            </a:r>
            <a:r>
              <a:rPr lang="ru-RU" sz="2100" b="1" dirty="0" smtClean="0">
                <a:solidFill>
                  <a:schemeClr val="tx1"/>
                </a:solidFill>
              </a:rPr>
              <a:t>16×2</a:t>
            </a:r>
            <a:r>
              <a:rPr lang="en-US" sz="2100" b="1" dirty="0" smtClean="0">
                <a:solidFill>
                  <a:schemeClr val="tx1"/>
                </a:solidFill>
              </a:rPr>
              <a:t>LH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rgbClr val="000000"/>
                </a:solidFill>
              </a:rPr>
              <a:t>резьба </a:t>
            </a:r>
            <a:r>
              <a:rPr lang="ru-RU" sz="2000" b="1" dirty="0" smtClean="0">
                <a:solidFill>
                  <a:srgbClr val="000000"/>
                </a:solidFill>
              </a:rPr>
              <a:t>трапецеидальная левая номинальным </a:t>
            </a:r>
            <a:r>
              <a:rPr lang="ru-RU" sz="2000" b="1" dirty="0">
                <a:solidFill>
                  <a:srgbClr val="000000"/>
                </a:solidFill>
              </a:rPr>
              <a:t>диаметром </a:t>
            </a:r>
            <a:r>
              <a:rPr lang="ru-RU" sz="2000" b="1" dirty="0" smtClean="0">
                <a:solidFill>
                  <a:srgbClr val="000000"/>
                </a:solidFill>
              </a:rPr>
              <a:t>16 </a:t>
            </a:r>
            <a:r>
              <a:rPr lang="ru-RU" sz="2000" b="1" dirty="0">
                <a:solidFill>
                  <a:srgbClr val="000000"/>
                </a:solidFill>
              </a:rPr>
              <a:t>мм и мелким шагом 2 мм</a:t>
            </a:r>
            <a:endParaRPr lang="ru-RU" sz="2000" b="1" dirty="0">
              <a:solidFill>
                <a:srgbClr val="000000"/>
              </a:solidFill>
            </a:endParaRPr>
          </a:p>
          <a:p>
            <a:pPr lvl="0"/>
            <a:r>
              <a:rPr lang="ru-RU" sz="2100" b="1" dirty="0" smtClean="0">
                <a:solidFill>
                  <a:srgbClr val="000000"/>
                </a:solidFill>
              </a:rPr>
              <a:t> </a:t>
            </a:r>
            <a:endParaRPr lang="ru-RU" sz="2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899592" y="1063017"/>
            <a:ext cx="7294839" cy="51763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28701" t="44344" r="28181" b="17616"/>
          <a:stretch>
            <a:fillRect/>
          </a:stretch>
        </p:blipFill>
        <p:spPr bwMode="auto">
          <a:xfrm>
            <a:off x="1038504" y="1580648"/>
            <a:ext cx="7096878" cy="35218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92696"/>
            <a:ext cx="842493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Обозначение резьбы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Упорная </a:t>
            </a:r>
            <a:r>
              <a:rPr lang="ru-RU" sz="2100" b="1" i="1" u="sng" dirty="0">
                <a:solidFill>
                  <a:schemeClr val="tx1"/>
                </a:solidFill>
              </a:rPr>
              <a:t>резьба:</a:t>
            </a:r>
            <a:endParaRPr lang="ru-RU" sz="2100" b="1" i="1" u="sng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</a:rPr>
              <a:t>S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– тип 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</a:rPr>
              <a:t>D</a:t>
            </a:r>
            <a:r>
              <a:rPr lang="ru-RU" sz="2100" b="1" dirty="0">
                <a:solidFill>
                  <a:schemeClr val="tx1"/>
                </a:solidFill>
              </a:rPr>
              <a:t> – номинальный диаметр 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Р – шаг 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</a:rPr>
              <a:t>LH</a:t>
            </a:r>
            <a:r>
              <a:rPr lang="ru-RU" sz="2100" b="1" dirty="0">
                <a:solidFill>
                  <a:schemeClr val="tx1"/>
                </a:solidFill>
              </a:rPr>
              <a:t> – левая резьба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Например: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</a:rPr>
              <a:t>S</a:t>
            </a:r>
            <a:r>
              <a:rPr lang="ru-RU" sz="2100" b="1" dirty="0" smtClean="0">
                <a:solidFill>
                  <a:schemeClr val="tx1"/>
                </a:solidFill>
              </a:rPr>
              <a:t>16×2 </a:t>
            </a:r>
            <a:r>
              <a:rPr lang="ru-RU" sz="2100" b="1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резьба </a:t>
            </a:r>
            <a:r>
              <a:rPr lang="ru-RU" sz="2000" b="1" dirty="0" smtClean="0">
                <a:solidFill>
                  <a:schemeClr val="tx1"/>
                </a:solidFill>
              </a:rPr>
              <a:t>упорная </a:t>
            </a:r>
            <a:r>
              <a:rPr lang="ru-RU" sz="2000" b="1" dirty="0">
                <a:solidFill>
                  <a:schemeClr val="tx1"/>
                </a:solidFill>
              </a:rPr>
              <a:t>номинальным диаметром 16 мм и шагом 2 мм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S</a:t>
            </a:r>
            <a:r>
              <a:rPr lang="ru-RU" sz="2100" b="1" dirty="0" smtClean="0">
                <a:solidFill>
                  <a:schemeClr val="tx1"/>
                </a:solidFill>
              </a:rPr>
              <a:t>28×10</a:t>
            </a:r>
            <a:r>
              <a:rPr lang="en-US" sz="2100" b="1" dirty="0" smtClean="0">
                <a:solidFill>
                  <a:schemeClr val="tx1"/>
                </a:solidFill>
              </a:rPr>
              <a:t>LH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rgbClr val="000000"/>
                </a:solidFill>
              </a:rPr>
              <a:t>резьба </a:t>
            </a:r>
            <a:r>
              <a:rPr lang="ru-RU" sz="2000" b="1" dirty="0" smtClean="0">
                <a:solidFill>
                  <a:srgbClr val="000000"/>
                </a:solidFill>
              </a:rPr>
              <a:t>упорная </a:t>
            </a:r>
            <a:r>
              <a:rPr lang="ru-RU" sz="2000" b="1" dirty="0">
                <a:solidFill>
                  <a:srgbClr val="000000"/>
                </a:solidFill>
              </a:rPr>
              <a:t>левая номинальным диаметром </a:t>
            </a:r>
            <a:r>
              <a:rPr lang="ru-RU" sz="2000" b="1" dirty="0" smtClean="0">
                <a:solidFill>
                  <a:srgbClr val="000000"/>
                </a:solidFill>
              </a:rPr>
              <a:t>28 мм, шагом 10 мм</a:t>
            </a:r>
            <a:endParaRPr lang="ru-RU" sz="2000" b="1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0000"/>
                </a:solidFill>
              </a:rPr>
              <a:t> 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Обозначение резьбы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i="1" u="sng" dirty="0" smtClean="0">
                <a:solidFill>
                  <a:schemeClr val="tx1"/>
                </a:solidFill>
              </a:rPr>
              <a:t>Трубная цилиндрическая резьба</a:t>
            </a:r>
            <a:r>
              <a:rPr lang="ru-RU" sz="2100" b="1" i="1" u="sng" dirty="0">
                <a:solidFill>
                  <a:schemeClr val="tx1"/>
                </a:solidFill>
              </a:rPr>
              <a:t>:</a:t>
            </a:r>
            <a:endParaRPr lang="ru-RU" sz="2100" b="1" i="1" u="sng" dirty="0">
              <a:solidFill>
                <a:schemeClr val="tx1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G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– тип резьбы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D</a:t>
            </a:r>
            <a:r>
              <a:rPr lang="ru-RU" sz="2100" b="1" dirty="0" smtClean="0">
                <a:solidFill>
                  <a:schemeClr val="tx1"/>
                </a:solidFill>
              </a:rPr>
              <a:t>у </a:t>
            </a:r>
            <a:r>
              <a:rPr lang="ru-RU" sz="2100" b="1" dirty="0">
                <a:solidFill>
                  <a:schemeClr val="tx1"/>
                </a:solidFill>
              </a:rPr>
              <a:t>– номинальный диаметр </a:t>
            </a:r>
            <a:r>
              <a:rPr lang="ru-RU" sz="2100" b="1" dirty="0" smtClean="0">
                <a:solidFill>
                  <a:schemeClr val="tx1"/>
                </a:solidFill>
              </a:rPr>
              <a:t>проходного сечения трубы в дюймах</a:t>
            </a:r>
            <a:endParaRPr lang="ru-RU" sz="2100" b="1" dirty="0">
              <a:solidFill>
                <a:schemeClr val="tx1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LH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– левая резьба</a:t>
            </a:r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Например</a:t>
            </a:r>
            <a:r>
              <a:rPr lang="ru-RU" sz="2100" b="1" dirty="0">
                <a:solidFill>
                  <a:schemeClr val="tx1"/>
                </a:solidFill>
              </a:rPr>
              <a:t>:</a:t>
            </a:r>
            <a:endParaRPr lang="ru-RU" sz="2100" b="1" dirty="0">
              <a:solidFill>
                <a:schemeClr val="tx1"/>
              </a:solidFill>
            </a:endParaRPr>
          </a:p>
          <a:p>
            <a:pPr lvl="0"/>
            <a:r>
              <a:rPr lang="en-US" sz="2100" b="1" dirty="0" smtClean="0">
                <a:solidFill>
                  <a:schemeClr val="tx1"/>
                </a:solidFill>
              </a:rPr>
              <a:t>G3/4</a:t>
            </a:r>
            <a:r>
              <a:rPr lang="ru-RU" sz="2100" b="1" dirty="0" smtClean="0">
                <a:solidFill>
                  <a:schemeClr val="tx1"/>
                </a:solidFill>
              </a:rPr>
              <a:t>– резьба</a:t>
            </a:r>
            <a:r>
              <a:rPr lang="en-US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трубная цилиндрическая с </a:t>
            </a:r>
            <a:r>
              <a:rPr lang="ru-RU" sz="2100" b="1" dirty="0" smtClean="0">
                <a:solidFill>
                  <a:srgbClr val="000000"/>
                </a:solidFill>
              </a:rPr>
              <a:t>диаметром </a:t>
            </a:r>
            <a:r>
              <a:rPr lang="ru-RU" sz="2100" b="1" dirty="0">
                <a:solidFill>
                  <a:srgbClr val="000000"/>
                </a:solidFill>
              </a:rPr>
              <a:t>проходного сечения трубы </a:t>
            </a:r>
            <a:r>
              <a:rPr lang="ru-RU" sz="2100" b="1" dirty="0" smtClean="0">
                <a:solidFill>
                  <a:srgbClr val="000000"/>
                </a:solidFill>
              </a:rPr>
              <a:t>3/4"</a:t>
            </a:r>
            <a:endParaRPr lang="ru-RU" sz="2100" b="1" dirty="0" smtClean="0">
              <a:solidFill>
                <a:srgbClr val="000000"/>
              </a:solidFill>
            </a:endParaRPr>
          </a:p>
          <a:p>
            <a:pPr lvl="0"/>
            <a:endParaRPr lang="ru-RU" sz="2100" b="1" dirty="0">
              <a:solidFill>
                <a:srgbClr val="000000"/>
              </a:solidFill>
            </a:endParaRPr>
          </a:p>
          <a:p>
            <a:pPr lvl="0"/>
            <a:r>
              <a:rPr lang="ru-RU" sz="2100" b="1" dirty="0" smtClean="0">
                <a:solidFill>
                  <a:srgbClr val="000000"/>
                </a:solidFill>
              </a:rPr>
              <a:t> 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endParaRPr lang="ru-RU" sz="2100" b="1" dirty="0">
              <a:solidFill>
                <a:srgbClr val="000000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endParaRPr lang="ru-RU" sz="2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100" b="1" dirty="0">
                <a:solidFill>
                  <a:srgbClr val="000000"/>
                </a:solidFill>
              </a:rPr>
              <a:t>Обозначение резьбы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endParaRPr lang="ru-RU" sz="2100" b="1" dirty="0">
              <a:solidFill>
                <a:srgbClr val="000000"/>
              </a:solidFill>
            </a:endParaRPr>
          </a:p>
          <a:p>
            <a:pPr lvl="0"/>
            <a:r>
              <a:rPr lang="ru-RU" sz="2100" b="1" i="1" u="sng" dirty="0">
                <a:solidFill>
                  <a:srgbClr val="000000"/>
                </a:solidFill>
              </a:rPr>
              <a:t>Трубная </a:t>
            </a:r>
            <a:r>
              <a:rPr lang="ru-RU" sz="2100" b="1" i="1" u="sng" dirty="0" smtClean="0">
                <a:solidFill>
                  <a:srgbClr val="000000"/>
                </a:solidFill>
              </a:rPr>
              <a:t>коническая </a:t>
            </a:r>
            <a:r>
              <a:rPr lang="ru-RU" sz="2100" b="1" i="1" u="sng" dirty="0">
                <a:solidFill>
                  <a:srgbClr val="000000"/>
                </a:solidFill>
              </a:rPr>
              <a:t>резьба:</a:t>
            </a:r>
            <a:endParaRPr lang="ru-RU" sz="2100" b="1" i="1" u="sng" dirty="0">
              <a:solidFill>
                <a:srgbClr val="000000"/>
              </a:solidFill>
            </a:endParaRPr>
          </a:p>
          <a:p>
            <a:pPr lvl="0"/>
            <a:r>
              <a:rPr lang="en-US" sz="2100" b="1" dirty="0" smtClean="0">
                <a:solidFill>
                  <a:srgbClr val="000000"/>
                </a:solidFill>
              </a:rPr>
              <a:t>R</a:t>
            </a:r>
            <a:r>
              <a:rPr lang="ru-RU" sz="2100" b="1" dirty="0" smtClean="0">
                <a:solidFill>
                  <a:srgbClr val="000000"/>
                </a:solidFill>
              </a:rPr>
              <a:t> </a:t>
            </a:r>
            <a:r>
              <a:rPr lang="ru-RU" sz="2100" b="1" dirty="0">
                <a:solidFill>
                  <a:srgbClr val="000000"/>
                </a:solidFill>
              </a:rPr>
              <a:t>– тип </a:t>
            </a:r>
            <a:r>
              <a:rPr lang="ru-RU" sz="2100" b="1" dirty="0" smtClean="0">
                <a:solidFill>
                  <a:srgbClr val="000000"/>
                </a:solidFill>
              </a:rPr>
              <a:t>резьбы для наружной резьбы</a:t>
            </a:r>
            <a:endParaRPr lang="ru-RU" sz="21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100" b="1" dirty="0" err="1" smtClean="0">
                <a:solidFill>
                  <a:srgbClr val="000000"/>
                </a:solidFill>
              </a:rPr>
              <a:t>Rc</a:t>
            </a:r>
            <a:r>
              <a:rPr lang="ru-RU" sz="2100" b="1" dirty="0" smtClean="0">
                <a:solidFill>
                  <a:srgbClr val="000000"/>
                </a:solidFill>
              </a:rPr>
              <a:t> – тип резьбы для внутренней резьбы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r>
              <a:rPr lang="en-US" sz="2100" b="1" dirty="0">
                <a:solidFill>
                  <a:srgbClr val="000000"/>
                </a:solidFill>
              </a:rPr>
              <a:t>D</a:t>
            </a:r>
            <a:r>
              <a:rPr lang="ru-RU" sz="2100" b="1" dirty="0">
                <a:solidFill>
                  <a:srgbClr val="000000"/>
                </a:solidFill>
              </a:rPr>
              <a:t>у – номинальный диаметр проходного сечения трубы в дюймах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r>
              <a:rPr lang="en-US" sz="2100" b="1" dirty="0">
                <a:solidFill>
                  <a:srgbClr val="000000"/>
                </a:solidFill>
              </a:rPr>
              <a:t>LH</a:t>
            </a:r>
            <a:r>
              <a:rPr lang="ru-RU" sz="2100" b="1" dirty="0">
                <a:solidFill>
                  <a:srgbClr val="000000"/>
                </a:solidFill>
              </a:rPr>
              <a:t> – левая резьба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endParaRPr lang="ru-RU" sz="2100" b="1" dirty="0">
              <a:solidFill>
                <a:srgbClr val="000000"/>
              </a:solidFill>
            </a:endParaRPr>
          </a:p>
          <a:p>
            <a:pPr lvl="0"/>
            <a:r>
              <a:rPr lang="ru-RU" sz="2100" b="1" dirty="0">
                <a:solidFill>
                  <a:srgbClr val="000000"/>
                </a:solidFill>
              </a:rPr>
              <a:t>Например: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r>
              <a:rPr lang="en-US" sz="2100" b="1" dirty="0" smtClean="0">
                <a:solidFill>
                  <a:srgbClr val="000000"/>
                </a:solidFill>
              </a:rPr>
              <a:t>R</a:t>
            </a:r>
            <a:r>
              <a:rPr lang="ru-RU" sz="2100" b="1" dirty="0">
                <a:solidFill>
                  <a:srgbClr val="000000"/>
                </a:solidFill>
              </a:rPr>
              <a:t>1</a:t>
            </a:r>
            <a:r>
              <a:rPr lang="en-US" sz="2100" b="1" dirty="0" smtClean="0">
                <a:solidFill>
                  <a:srgbClr val="000000"/>
                </a:solidFill>
              </a:rPr>
              <a:t>/</a:t>
            </a:r>
            <a:r>
              <a:rPr lang="ru-RU" sz="2100" b="1" dirty="0" smtClean="0">
                <a:solidFill>
                  <a:srgbClr val="000000"/>
                </a:solidFill>
              </a:rPr>
              <a:t>2– </a:t>
            </a:r>
            <a:r>
              <a:rPr lang="ru-RU" sz="2100" b="1" dirty="0">
                <a:solidFill>
                  <a:srgbClr val="000000"/>
                </a:solidFill>
              </a:rPr>
              <a:t>резьба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ru-RU" sz="2100" b="1" dirty="0">
                <a:solidFill>
                  <a:srgbClr val="000000"/>
                </a:solidFill>
              </a:rPr>
              <a:t>трубная </a:t>
            </a:r>
            <a:r>
              <a:rPr lang="ru-RU" sz="2100" b="1" dirty="0" smtClean="0">
                <a:solidFill>
                  <a:srgbClr val="000000"/>
                </a:solidFill>
              </a:rPr>
              <a:t>коническая </a:t>
            </a:r>
            <a:r>
              <a:rPr lang="ru-RU" sz="2100" b="1" dirty="0">
                <a:solidFill>
                  <a:srgbClr val="000000"/>
                </a:solidFill>
              </a:rPr>
              <a:t>с диаметром проходного сечения трубы </a:t>
            </a:r>
            <a:r>
              <a:rPr lang="ru-RU" sz="2100" b="1" dirty="0" smtClean="0">
                <a:solidFill>
                  <a:srgbClr val="000000"/>
                </a:solidFill>
              </a:rPr>
              <a:t>1/2" </a:t>
            </a:r>
            <a:endParaRPr lang="ru-RU" sz="2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642938" y="642938"/>
            <a:ext cx="8229600" cy="15619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kern="0" dirty="0" smtClean="0">
                <a:solidFill>
                  <a:schemeClr val="bg1"/>
                </a:solidFill>
              </a:rPr>
              <a:t>Шероховатость поверхности</a:t>
            </a:r>
            <a:br>
              <a:rPr lang="ru-RU" sz="4000" kern="0" dirty="0" smtClean="0">
                <a:solidFill>
                  <a:schemeClr val="bg1"/>
                </a:solidFill>
              </a:rPr>
            </a:br>
            <a:r>
              <a:rPr lang="ru-RU" sz="2000" kern="0" dirty="0" smtClean="0">
                <a:solidFill>
                  <a:schemeClr val="bg1"/>
                </a:solidFill>
              </a:rPr>
              <a:t>(</a:t>
            </a:r>
            <a:r>
              <a:rPr lang="ru-RU" sz="2000" i="1" kern="0" dirty="0" smtClean="0">
                <a:solidFill>
                  <a:schemeClr val="bg1"/>
                </a:solidFill>
              </a:rPr>
              <a:t>ГОСТ 2.309-1973 ; ГОСТ 2789-1973)</a:t>
            </a:r>
            <a:endParaRPr lang="ru-RU" sz="2000" i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4000" kern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20888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100" b="1" i="1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Шероховатость поверхности</a:t>
            </a:r>
            <a:r>
              <a:rPr lang="ru-RU" sz="2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совокупность неровностей поверхности с относительно малыми шагами на базовой длине.</a:t>
            </a:r>
            <a:r>
              <a:rPr lang="ru-RU" sz="21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Измеряется в микронах (мкм</a:t>
            </a:r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1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/>
            <a:endParaRPr lang="ru-RU" sz="21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Параметры шероховатости:</a:t>
            </a:r>
            <a:endParaRPr lang="ru-RU" sz="21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среднее арифметическое отклонение профиля на базовой длине.</a:t>
            </a:r>
            <a:endParaRPr lang="en-US" sz="21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1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Rz</a:t>
            </a:r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высота неровностей профиля по десяти точкам (5 </a:t>
            </a:r>
            <a:r>
              <a:rPr lang="ru-RU" sz="2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наибольших выступов и 5 наибольших впадин).</a:t>
            </a:r>
            <a:endParaRPr lang="ru-RU" sz="2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0" hangingPunct="0"/>
            <a:endParaRPr lang="ru-RU" sz="2100" b="1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ru-RU" sz="2100" b="1" dirty="0" smtClean="0">
                <a:solidFill>
                  <a:schemeClr val="tx1"/>
                </a:solidFill>
              </a:rPr>
              <a:t>Шероховатость </a:t>
            </a:r>
            <a:r>
              <a:rPr lang="ru-RU" sz="2100" b="1" dirty="0">
                <a:solidFill>
                  <a:schemeClr val="tx1"/>
                </a:solidFill>
              </a:rPr>
              <a:t>поверхности измеряется </a:t>
            </a:r>
            <a:r>
              <a:rPr lang="ru-RU" sz="2100" b="1" dirty="0" smtClean="0">
                <a:solidFill>
                  <a:schemeClr val="tx1"/>
                </a:solidFill>
              </a:rPr>
              <a:t>профилометром.</a:t>
            </a:r>
            <a:endParaRPr lang="ru-RU" sz="2100" b="1" dirty="0">
              <a:solidFill>
                <a:schemeClr val="tx1"/>
              </a:solidFill>
            </a:endParaRPr>
          </a:p>
          <a:p>
            <a:pPr lvl="0" eaLnBrk="0" hangingPunct="0"/>
            <a:endParaRPr lang="ru-RU" sz="21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2809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Знак       ставится, если способ обработки конструктором не устанавливается;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Знак       ставится если поверхность должна быть образована удалением слоя материала;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Знак       ставится </a:t>
            </a:r>
            <a:r>
              <a:rPr lang="ru-RU" sz="2100" b="1" dirty="0">
                <a:solidFill>
                  <a:schemeClr val="tx1"/>
                </a:solidFill>
              </a:rPr>
              <a:t>если поверхность должна быть образована </a:t>
            </a:r>
            <a:r>
              <a:rPr lang="ru-RU" sz="2100" b="1" dirty="0" smtClean="0">
                <a:solidFill>
                  <a:schemeClr val="tx1"/>
                </a:solidFill>
              </a:rPr>
              <a:t>без удаления </a:t>
            </a:r>
            <a:r>
              <a:rPr lang="ru-RU" sz="2100" b="1" dirty="0">
                <a:solidFill>
                  <a:schemeClr val="tx1"/>
                </a:solidFill>
              </a:rPr>
              <a:t>слоя </a:t>
            </a:r>
            <a:r>
              <a:rPr lang="ru-RU" sz="2100" b="1" dirty="0" smtClean="0">
                <a:solidFill>
                  <a:schemeClr val="tx1"/>
                </a:solidFill>
              </a:rPr>
              <a:t>материала.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1"/>
          <a:srcRect l="42081" t="52775" r="56283" b="44050"/>
          <a:stretch>
            <a:fillRect/>
          </a:stretch>
        </p:blipFill>
        <p:spPr bwMode="auto">
          <a:xfrm>
            <a:off x="1237145" y="857194"/>
            <a:ext cx="284232" cy="310281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1"/>
          <a:srcRect l="39850" t="59786" r="58588" b="37039"/>
          <a:stretch>
            <a:fillRect/>
          </a:stretch>
        </p:blipFill>
        <p:spPr bwMode="auto">
          <a:xfrm>
            <a:off x="1237145" y="1470085"/>
            <a:ext cx="271376" cy="31028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1"/>
          <a:srcRect l="39775" t="66797" r="58663" b="30557"/>
          <a:stretch>
            <a:fillRect/>
          </a:stretch>
        </p:blipFill>
        <p:spPr bwMode="auto">
          <a:xfrm>
            <a:off x="1243573" y="2161652"/>
            <a:ext cx="271376" cy="258584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2"/>
          <a:srcRect l="40246" t="56443" r="39872" b="26454"/>
          <a:stretch>
            <a:fillRect/>
          </a:stretch>
        </p:blipFill>
        <p:spPr bwMode="auto">
          <a:xfrm>
            <a:off x="2051719" y="3212975"/>
            <a:ext cx="5090428" cy="24631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92696"/>
            <a:ext cx="84249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Обозначение шероховатости размещают в правом верхнем углу чертежа</a:t>
            </a:r>
            <a:r>
              <a:rPr lang="ru-RU" sz="2100" b="1" dirty="0" smtClean="0">
                <a:solidFill>
                  <a:schemeClr val="tx1"/>
                </a:solidFill>
              </a:rPr>
              <a:t>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Знак шероховатости в скобках (     ) означает, что все поверхности, на которых не нанесены обозначения шероховатости или знак (    )  должны иметь шероховатость, указанную перед условным обозначением (     ).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1"/>
          <a:srcRect l="42081" t="52775" r="56283" b="44050"/>
          <a:stretch>
            <a:fillRect/>
          </a:stretch>
        </p:blipFill>
        <p:spPr bwMode="auto">
          <a:xfrm>
            <a:off x="6444208" y="2708920"/>
            <a:ext cx="284232" cy="299967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1"/>
          <a:srcRect l="42081" t="52775" r="56283" b="44050"/>
          <a:stretch>
            <a:fillRect/>
          </a:stretch>
        </p:blipFill>
        <p:spPr bwMode="auto">
          <a:xfrm>
            <a:off x="4788024" y="1746466"/>
            <a:ext cx="284232" cy="299967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1"/>
          <a:srcRect l="39775" t="66797" r="58663" b="30557"/>
          <a:stretch>
            <a:fillRect/>
          </a:stretch>
        </p:blipFill>
        <p:spPr bwMode="auto">
          <a:xfrm>
            <a:off x="3995936" y="2407125"/>
            <a:ext cx="271376" cy="258584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2"/>
          <a:srcRect l="43293" t="43615" r="43238" b="43843"/>
          <a:stretch>
            <a:fillRect/>
          </a:stretch>
        </p:blipFill>
        <p:spPr bwMode="auto">
          <a:xfrm>
            <a:off x="2618876" y="3284984"/>
            <a:ext cx="3694817" cy="193529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5" y="1412776"/>
            <a:ext cx="8206557" cy="5066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8731" y="476672"/>
            <a:ext cx="5852584" cy="727261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Шероховатость, получаемая в результате </a:t>
            </a:r>
            <a:endParaRPr lang="ru-RU" sz="21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различных видов обработки</a:t>
            </a:r>
            <a:endParaRPr lang="ru-RU" sz="21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3" name="Заголовок 1"/>
          <p:cNvSpPr txBox="1"/>
          <p:nvPr/>
        </p:nvSpPr>
        <p:spPr>
          <a:xfrm>
            <a:off x="611779" y="476672"/>
            <a:ext cx="8229600" cy="15841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kern="0" dirty="0" smtClean="0">
                <a:solidFill>
                  <a:schemeClr val="bg1"/>
                </a:solidFill>
              </a:rPr>
              <a:t>Чертеж, сборочный чертеж, спецификация</a:t>
            </a:r>
            <a:r>
              <a:rPr lang="ru-RU" sz="4000" kern="0" dirty="0">
                <a:solidFill>
                  <a:schemeClr val="bg1"/>
                </a:solidFill>
              </a:rPr>
              <a:t> </a:t>
            </a:r>
            <a:r>
              <a:rPr lang="ru-RU" sz="900" kern="0" dirty="0" smtClean="0">
                <a:solidFill>
                  <a:schemeClr val="bg1"/>
                </a:solidFill>
              </a:rPr>
              <a:t> </a:t>
            </a:r>
            <a:endParaRPr lang="ru-RU" sz="900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i="1" kern="0" dirty="0" smtClean="0">
                <a:solidFill>
                  <a:schemeClr val="bg1"/>
                </a:solidFill>
              </a:rPr>
              <a:t>(ГОСТ 2.104-2006) </a:t>
            </a:r>
            <a:br>
              <a:rPr lang="ru-RU" sz="2000" kern="0" dirty="0" smtClean="0">
                <a:solidFill>
                  <a:schemeClr val="bg1"/>
                </a:solidFill>
              </a:rPr>
            </a:b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830182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100" b="1" i="1" u="sng" dirty="0" smtClean="0">
                <a:solidFill>
                  <a:srgbClr val="000000"/>
                </a:solidFill>
              </a:rPr>
              <a:t>Чертёж</a:t>
            </a:r>
            <a:r>
              <a:rPr lang="ru-RU" sz="2100" b="1" dirty="0" smtClean="0">
                <a:solidFill>
                  <a:srgbClr val="000000"/>
                </a:solidFill>
              </a:rPr>
              <a:t> – это графическое </a:t>
            </a:r>
            <a:r>
              <a:rPr lang="ru-RU" sz="2100" b="1" dirty="0">
                <a:solidFill>
                  <a:srgbClr val="000000"/>
                </a:solidFill>
              </a:rPr>
              <a:t>изображение предмета (или его части) на плоскости, выполненное в масштабе и дающее точное представление о его форме и устройстве.</a:t>
            </a:r>
            <a:endParaRPr lang="ru-RU" sz="2100" b="1" dirty="0">
              <a:solidFill>
                <a:srgbClr val="000000"/>
              </a:solidFill>
            </a:endParaRPr>
          </a:p>
          <a:p>
            <a:pPr lvl="0"/>
            <a:endParaRPr lang="ru-RU" sz="1000" b="1" dirty="0">
              <a:solidFill>
                <a:srgbClr val="000000"/>
              </a:solidFill>
            </a:endParaRPr>
          </a:p>
          <a:p>
            <a:pPr lvl="0"/>
            <a:r>
              <a:rPr lang="ru-RU" sz="2100" b="1" i="1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Сборочный </a:t>
            </a:r>
            <a:r>
              <a:rPr lang="ru-RU" sz="2100" b="1" i="1" u="sng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чертеж</a:t>
            </a:r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(СБ) – это </a:t>
            </a:r>
            <a:r>
              <a:rPr lang="ru-RU" sz="2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конструкторский документ, содержащий изображение сборочной единицы и другие данные, необходимые для ее сборки (изготовления) и контроля</a:t>
            </a:r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100" b="1" i="1" u="sng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</a:t>
            </a:r>
            <a:r>
              <a:rPr lang="ru-RU" sz="2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текстовый документ в виде таблицы, определяющий состав сборочной единицы. </a:t>
            </a:r>
            <a:r>
              <a:rPr lang="ru-RU" sz="2100" b="1" dirty="0" smtClean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/>
            <a:endParaRPr lang="ru-RU" sz="1000" b="1" i="1" dirty="0" smtClean="0">
              <a:solidFill>
                <a:srgbClr val="000000"/>
              </a:solidFill>
            </a:endParaRPr>
          </a:p>
          <a:p>
            <a:pPr lvl="0"/>
            <a:r>
              <a:rPr lang="ru-RU" sz="2100" b="1" i="1" dirty="0" smtClean="0">
                <a:solidFill>
                  <a:srgbClr val="000000"/>
                </a:solidFill>
              </a:rPr>
              <a:t>Чертёж </a:t>
            </a:r>
            <a:r>
              <a:rPr lang="ru-RU" sz="2100" b="1" i="1" dirty="0">
                <a:solidFill>
                  <a:srgbClr val="000000"/>
                </a:solidFill>
              </a:rPr>
              <a:t>содержит</a:t>
            </a:r>
            <a:r>
              <a:rPr lang="ru-RU" sz="2100" b="1" dirty="0">
                <a:solidFill>
                  <a:srgbClr val="000000"/>
                </a:solidFill>
              </a:rPr>
              <a:t>: графическое изображение, рамку, основную надпись, значение шероховатости, технические требования</a:t>
            </a:r>
            <a:r>
              <a:rPr lang="ru-RU" sz="2100" b="1" dirty="0" smtClean="0">
                <a:solidFill>
                  <a:srgbClr val="000000"/>
                </a:solidFill>
              </a:rPr>
              <a:t>.</a:t>
            </a:r>
            <a:endParaRPr lang="ru-RU" sz="21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16832"/>
            <a:ext cx="7560840" cy="4154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Порядок чтения чертежа детали: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32330"/>
            <a:ext cx="8399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1. Прочитать основную надпись чертежа. Из нее можно узнать название детали, наименование материала, из которого ее изготовляют, вес, масштаб изображений, кто разработал, изменения  и другие сведения.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09228" y="505826"/>
            <a:ext cx="8229600" cy="14401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kern="0" dirty="0" smtClean="0">
                <a:solidFill>
                  <a:schemeClr val="bg1"/>
                </a:solidFill>
              </a:rPr>
              <a:t>Чтение чертежа детали, сборочного чертежа</a:t>
            </a:r>
            <a:br>
              <a:rPr lang="ru-RU" sz="2000" kern="0" dirty="0" smtClean="0">
                <a:solidFill>
                  <a:schemeClr val="bg1"/>
                </a:solidFill>
              </a:rPr>
            </a:b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13759"/>
            <a:ext cx="851769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2. Определить, какие виды детали даны на чертеже, какой из них является главным.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2100" b="1" dirty="0">
                <a:solidFill>
                  <a:schemeClr val="tx1"/>
                </a:solidFill>
              </a:rPr>
              <a:t>3. Рассмотреть виды во взаимной связи и попытаться определить форму детали со всеми подробностями.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4. Определить </a:t>
            </a:r>
            <a:r>
              <a:rPr lang="ru-RU" sz="2100" b="1" dirty="0">
                <a:solidFill>
                  <a:schemeClr val="tx1"/>
                </a:solidFill>
              </a:rPr>
              <a:t>по чертежу габаритные размеры детали и размеры отдельных ее элементов</a:t>
            </a:r>
            <a:r>
              <a:rPr lang="ru-RU" sz="2100" b="1" dirty="0" smtClean="0">
                <a:solidFill>
                  <a:schemeClr val="tx1"/>
                </a:solidFill>
              </a:rPr>
              <a:t>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5</a:t>
            </a:r>
            <a:r>
              <a:rPr lang="ru-RU" sz="2100" b="1" dirty="0">
                <a:solidFill>
                  <a:schemeClr val="tx1"/>
                </a:solidFill>
              </a:rPr>
              <a:t>. Ознакомиться с техническими </a:t>
            </a:r>
            <a:r>
              <a:rPr lang="ru-RU" sz="2100" b="1" dirty="0" smtClean="0">
                <a:solidFill>
                  <a:schemeClr val="tx1"/>
                </a:solidFill>
              </a:rPr>
              <a:t>требованиями</a:t>
            </a:r>
            <a:endParaRPr lang="ru-RU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4293096"/>
          <a:ext cx="4537729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757360"/>
                <a:gridCol w="378036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разработки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установочной серии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установочной серии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изделия единичного производства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опытного образца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опытного образца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2…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опытного образца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технического предложения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технического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эскизного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C:\Users\SkipidarovaNY\Desktop\IMG_1431.PN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35833" r="5499" b="15333"/>
          <a:stretch>
            <a:fillRect/>
          </a:stretch>
        </p:blipFill>
        <p:spPr bwMode="auto">
          <a:xfrm>
            <a:off x="755576" y="548680"/>
            <a:ext cx="7852501" cy="334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827584" y="1067917"/>
            <a:ext cx="7272808" cy="517631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28799" t="25761" r="28202" b="30735"/>
          <a:stretch>
            <a:fillRect/>
          </a:stretch>
        </p:blipFill>
        <p:spPr bwMode="auto">
          <a:xfrm>
            <a:off x="986425" y="1576865"/>
            <a:ext cx="7077291" cy="40277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39552" y="924110"/>
            <a:ext cx="8280920" cy="52322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1.Изучить содержание основной надписи, выяснив название сборочной единицы и масштаб ее изображения.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Рассмотреть на сборочном чертеже виды, разрезы, сечения и представить форму и размеры изображенного изделия.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Используя спецификацию, определить, из скольких деталей состоит изделие, название каждой и материал, из которого они изготовлены.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Определить форму каждой детали, рассмотрев их изображения на сборочном чертеже.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Выявить виды соединений деталей, использованные в изделии.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Установить принцип работы и последовательность сборки изделия.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607580"/>
            <a:ext cx="7632848" cy="4154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Порядок чтения сборочного чертежа: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rezentacii.org/upload/cloud/18/08/65573/images/screen5.jpg"/>
          <p:cNvPicPr/>
          <p:nvPr/>
        </p:nvPicPr>
        <p:blipFill rotWithShape="1">
          <a:blip r:embed="rId1" cstate="print"/>
          <a:srcRect l="5516" t="9781" r="4901" b="8444"/>
          <a:stretch>
            <a:fillRect/>
          </a:stretch>
        </p:blipFill>
        <p:spPr bwMode="auto">
          <a:xfrm>
            <a:off x="179512" y="620688"/>
            <a:ext cx="8737567" cy="598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156192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Электронная модель изделия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i="1" dirty="0" smtClean="0">
                <a:solidFill>
                  <a:schemeClr val="bg1"/>
                </a:solidFill>
              </a:rPr>
              <a:t>ГОСТ 2.052-2021)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38" y="234888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Документированная электронная модель детали – это документ, содержащий электронную геометрическую модель детали и требования к её изготовлению и контролю.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На них не показывают осевые линии, штриховки в разрезах и сечениях.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Дополнительные конструктивные параметры показывают с помощью вспомогательной геометрии, размеры и предельные отклонения показывают без использования сечений.</a:t>
            </a:r>
            <a:endParaRPr lang="ru-RU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/>
          <a:srcRect l="42330" t="26510" r="41315" b="18472"/>
          <a:stretch>
            <a:fillRect/>
          </a:stretch>
        </p:blipFill>
        <p:spPr bwMode="auto">
          <a:xfrm>
            <a:off x="251521" y="1124744"/>
            <a:ext cx="4755693" cy="5489911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620688"/>
            <a:ext cx="8352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Пример электронной модели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Users\SkipidarovaNY\Desktop\IMG_14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10"/>
          <a:stretch>
            <a:fillRect/>
          </a:stretch>
        </p:blipFill>
        <p:spPr bwMode="auto">
          <a:xfrm>
            <a:off x="4860032" y="1916832"/>
            <a:ext cx="3848327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55577" y="926414"/>
            <a:ext cx="7344816" cy="51763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8862" t="22519" r="28326" b="29013"/>
          <a:stretch>
            <a:fillRect/>
          </a:stretch>
        </p:blipFill>
        <p:spPr bwMode="auto">
          <a:xfrm>
            <a:off x="971600" y="1444045"/>
            <a:ext cx="7046513" cy="44873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55576" y="548680"/>
            <a:ext cx="7310189" cy="517631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2"/>
          <a:srcRect l="28862" t="24089" r="28006" b="20183"/>
          <a:stretch>
            <a:fillRect/>
          </a:stretch>
        </p:blipFill>
        <p:spPr bwMode="auto">
          <a:xfrm>
            <a:off x="953227" y="1077326"/>
            <a:ext cx="7099182" cy="51594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29762" y="548680"/>
            <a:ext cx="7336003" cy="517631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28701" t="17673" r="27686" b="26021"/>
          <a:stretch>
            <a:fillRect/>
          </a:stretch>
        </p:blipFill>
        <p:spPr bwMode="auto">
          <a:xfrm>
            <a:off x="887414" y="1066311"/>
            <a:ext cx="7178351" cy="52129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27747" y="601433"/>
            <a:ext cx="7310189" cy="517631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26777" t="18972" r="27686" b="31544"/>
          <a:stretch>
            <a:fillRect/>
          </a:stretch>
        </p:blipFill>
        <p:spPr bwMode="auto">
          <a:xfrm>
            <a:off x="570739" y="1124744"/>
            <a:ext cx="7495026" cy="45813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827584" y="548680"/>
            <a:ext cx="7310189" cy="51763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8870" t="30787" r="28242" b="13056"/>
          <a:stretch>
            <a:fillRect/>
          </a:stretch>
        </p:blipFill>
        <p:spPr bwMode="auto">
          <a:xfrm>
            <a:off x="1006744" y="1066311"/>
            <a:ext cx="7059021" cy="51991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1"/>
          <a:srcRect l="27740" t="17103" r="27846" b="77306"/>
          <a:stretch>
            <a:fillRect/>
          </a:stretch>
        </p:blipFill>
        <p:spPr bwMode="auto">
          <a:xfrm>
            <a:off x="755576" y="548680"/>
            <a:ext cx="7310189" cy="51763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7739" t="21379" r="27365" b="26231"/>
          <a:stretch>
            <a:fillRect/>
          </a:stretch>
        </p:blipFill>
        <p:spPr bwMode="auto">
          <a:xfrm>
            <a:off x="755576" y="1072318"/>
            <a:ext cx="7389522" cy="48504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5888</Words>
  <Application>WPS Presentation</Application>
  <PresentationFormat>Экран (4:3)</PresentationFormat>
  <Paragraphs>228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SimSun</vt:lpstr>
      <vt:lpstr>Wingdings</vt:lpstr>
      <vt:lpstr>Arial Black</vt:lpstr>
      <vt:lpstr>Times New Roman</vt:lpstr>
      <vt:lpstr>Calibri</vt:lpstr>
      <vt:lpstr>Microsoft YaHei</vt:lpstr>
      <vt:lpstr>Arial Unicode MS</vt:lpstr>
      <vt:lpstr>Bahnschrift Light Condensed</vt:lpstr>
      <vt:lpstr>Arial</vt:lpstr>
      <vt:lpstr>Пиксел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Резьба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Электронная модель изделия  (ГОСТ 2.052-2021)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Сопряжения и разрезы</dc:title>
  <dc:creator>User</dc:creator>
  <cp:lastModifiedBy>Admin</cp:lastModifiedBy>
  <cp:revision>252</cp:revision>
  <dcterms:created xsi:type="dcterms:W3CDTF">2007-07-29T12:31:00Z</dcterms:created>
  <dcterms:modified xsi:type="dcterms:W3CDTF">2025-03-30T16:33:04Z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000800460d0000000000010243000207f6000400038000</vt:lpwstr>
  </property>
  <property fmtid="{D5CDD505-2E9C-101B-9397-08002B2CF9AE}" pid="3" name="ICV">
    <vt:lpwstr>17AC3B96FC064BBC84EDD6AA5FBECCB7_12</vt:lpwstr>
  </property>
  <property fmtid="{D5CDD505-2E9C-101B-9397-08002B2CF9AE}" pid="4" name="KSOProductBuildVer">
    <vt:lpwstr>1049-12.2.0.20326</vt:lpwstr>
  </property>
</Properties>
</file>