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94" r:id="rId3"/>
    <p:sldId id="393" r:id="rId4"/>
    <p:sldId id="334" r:id="rId5"/>
    <p:sldId id="336" r:id="rId6"/>
    <p:sldId id="350" r:id="rId7"/>
    <p:sldId id="296" r:id="rId8"/>
    <p:sldId id="273" r:id="rId9"/>
    <p:sldId id="272" r:id="rId10"/>
    <p:sldId id="353" r:id="rId11"/>
    <p:sldId id="359" r:id="rId12"/>
    <p:sldId id="354" r:id="rId13"/>
    <p:sldId id="355" r:id="rId14"/>
    <p:sldId id="356" r:id="rId15"/>
    <p:sldId id="358" r:id="rId16"/>
    <p:sldId id="357" r:id="rId17"/>
    <p:sldId id="360" r:id="rId18"/>
    <p:sldId id="363" r:id="rId19"/>
    <p:sldId id="364" r:id="rId20"/>
    <p:sldId id="365" r:id="rId21"/>
    <p:sldId id="351" r:id="rId22"/>
    <p:sldId id="366" r:id="rId23"/>
    <p:sldId id="367" r:id="rId24"/>
    <p:sldId id="299" r:id="rId25"/>
    <p:sldId id="304" r:id="rId26"/>
    <p:sldId id="395" r:id="rId27"/>
    <p:sldId id="396" r:id="rId28"/>
    <p:sldId id="370" r:id="rId29"/>
    <p:sldId id="371" r:id="rId30"/>
    <p:sldId id="372" r:id="rId31"/>
    <p:sldId id="37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990033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8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655999-7F52-40B7-8677-F20A7F29E97C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AC6227-4C73-43C8-82A6-2251ACE1E140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endParaRPr 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/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ru-RU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37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737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85DC-BAC8-422A-82F5-4CE7BB36621A}" type="slidenum">
              <a:rPr lang="ru-RU"/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94ED9-AF1F-4935-B91E-65B7AE3E766F}" type="slidenum">
              <a:rPr lang="ru-RU"/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FDDA-E81C-4F0B-8D76-FF26C84C2BF3}" type="slidenum">
              <a:rPr lang="ru-RU"/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C3E0-1327-49C1-84CE-F3922971E95D}" type="slidenum">
              <a:rPr lang="ru-RU"/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622C-67B7-43E6-8865-77E949CDEB34}" type="slidenum">
              <a:rPr lang="ru-RU"/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E311-FBE4-44F2-AC02-17A802E70BF9}" type="slidenum">
              <a:rPr lang="ru-RU"/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2E58-ED14-41ED-8275-C47AAB70E48C}" type="slidenum">
              <a:rPr lang="ru-RU"/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E1A8-413A-4751-982B-3AD51E684A42}" type="slidenum">
              <a:rPr lang="ru-RU"/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63C9-5E02-4A5D-8E16-24C5CCC59089}" type="slidenum">
              <a:rPr lang="ru-RU"/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2180-59F7-4DEF-81EA-2496F91C8F30}" type="slidenum">
              <a:rPr lang="ru-RU"/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03C9-8524-46AF-A299-E5AAC12E77FA}" type="slidenum">
              <a:rPr lang="ru-RU"/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56E8B-0EB6-4F69-81BA-22F51DE48140}" type="slidenum">
              <a:rPr lang="ru-RU"/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2450-4EB8-4FDB-9E14-E815CC4FA694}" type="slidenum">
              <a:rPr lang="ru-RU"/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466F-5B9C-4E35-90B4-DF93C89A63F7}" type="slidenum">
              <a:rPr lang="ru-RU"/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DD19-DAEB-4E4C-8F92-DC6145F762C4}" type="slidenum">
              <a:rPr lang="ru-RU"/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7825-EE33-45A4-ACB9-F47E17DEDDCE}" type="slidenum">
              <a:rPr lang="ru-RU"/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54B3173E-6D6F-4301-AA88-419A010DE42E}" type="slidenum">
              <a:rPr lang="ru-RU"/>
            </a:fld>
            <a:endParaRPr lang="ru-RU"/>
          </a:p>
        </p:txBody>
      </p:sp>
      <p:grpSp>
        <p:nvGrpSpPr>
          <p:cNvPr id="1028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endParaRPr 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7271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72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727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8" grpId="0"/>
      <p:bldP spid="7271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27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27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GIF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229600" cy="76983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ИНЖЕНЕРНАЯ  ГРАФИКА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700808"/>
          <a:ext cx="8332986" cy="4475805"/>
        </p:xfrm>
        <a:graphic>
          <a:graphicData uri="http://schemas.openxmlformats.org/drawingml/2006/table">
            <a:tbl>
              <a:tblPr firstRow="1" firstCol="1" bandRow="1"/>
              <a:tblGrid>
                <a:gridCol w="6237744"/>
                <a:gridCol w="2095242"/>
              </a:tblGrid>
              <a:tr h="27114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Масштабы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Линии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чертежах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Разрезы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22 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Выносные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расположения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поверхностей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Резьба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Шероховатость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55 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Чертеж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сборочный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чертеж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спецификация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чертежа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60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модель изделия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412776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srgbClr val="000000"/>
                </a:solidFill>
              </a:rPr>
              <a:t>Классификация разрезов</a:t>
            </a:r>
            <a:r>
              <a:rPr lang="ru-RU" sz="2200" b="1" dirty="0" smtClean="0">
                <a:solidFill>
                  <a:srgbClr val="000000"/>
                </a:solidFill>
              </a:rPr>
              <a:t>:</a:t>
            </a:r>
            <a:endParaRPr lang="ru-RU" sz="2200" b="1" dirty="0" smtClean="0">
              <a:solidFill>
                <a:srgbClr val="000000"/>
              </a:solidFill>
            </a:endParaRPr>
          </a:p>
          <a:p>
            <a:pPr lvl="0" algn="ctr"/>
            <a:endParaRPr lang="ru-RU" sz="2200" b="1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ru-RU" sz="2200" b="1" i="1" dirty="0">
                <a:solidFill>
                  <a:srgbClr val="000000"/>
                </a:solidFill>
              </a:rPr>
              <a:t>1. </a:t>
            </a:r>
            <a:r>
              <a:rPr lang="ru-RU" sz="2200" b="1" i="1" u="sng" dirty="0">
                <a:solidFill>
                  <a:srgbClr val="000000"/>
                </a:solidFill>
              </a:rPr>
              <a:t>Простые и сложные </a:t>
            </a:r>
            <a:r>
              <a:rPr lang="ru-RU" sz="2200" dirty="0">
                <a:solidFill>
                  <a:srgbClr val="000000"/>
                </a:solidFill>
              </a:rPr>
              <a:t>в зависимости от количества секущих плоскостей;</a:t>
            </a:r>
            <a:endParaRPr lang="ru-RU" sz="22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ru-RU" sz="2200" b="1" dirty="0">
                <a:solidFill>
                  <a:srgbClr val="000000"/>
                </a:solidFill>
              </a:rPr>
              <a:t>2. </a:t>
            </a:r>
            <a:r>
              <a:rPr lang="ru-RU" sz="2200" b="1" i="1" u="sng" dirty="0">
                <a:solidFill>
                  <a:srgbClr val="000000"/>
                </a:solidFill>
              </a:rPr>
              <a:t>Продольные и поперечные </a:t>
            </a:r>
            <a:r>
              <a:rPr lang="ru-RU" sz="2200" dirty="0">
                <a:solidFill>
                  <a:srgbClr val="000000"/>
                </a:solidFill>
              </a:rPr>
              <a:t>в зависимости от положения секущей плоскости относительно главных измерений детали;</a:t>
            </a:r>
            <a:endParaRPr lang="ru-RU" sz="22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ru-RU" sz="2200" b="1" dirty="0">
                <a:solidFill>
                  <a:srgbClr val="000000"/>
                </a:solidFill>
              </a:rPr>
              <a:t>3. </a:t>
            </a:r>
            <a:r>
              <a:rPr lang="ru-RU" sz="2200" b="1" i="1" u="sng" dirty="0">
                <a:solidFill>
                  <a:srgbClr val="000000"/>
                </a:solidFill>
              </a:rPr>
              <a:t>Горизонтальные и вертикальные </a:t>
            </a:r>
            <a:r>
              <a:rPr lang="ru-RU" sz="2200" dirty="0">
                <a:solidFill>
                  <a:srgbClr val="000000"/>
                </a:solidFill>
              </a:rPr>
              <a:t>(фронтальные и профильные), </a:t>
            </a:r>
            <a:r>
              <a:rPr lang="ru-RU" sz="2200" b="1" i="1" u="sng" dirty="0">
                <a:solidFill>
                  <a:srgbClr val="000000"/>
                </a:solidFill>
              </a:rPr>
              <a:t>наклонные</a:t>
            </a:r>
            <a:r>
              <a:rPr lang="ru-RU" sz="2200" b="1" dirty="0">
                <a:solidFill>
                  <a:srgbClr val="000000"/>
                </a:solidFill>
              </a:rPr>
              <a:t> </a:t>
            </a:r>
            <a:r>
              <a:rPr lang="ru-RU" sz="2200" dirty="0">
                <a:solidFill>
                  <a:srgbClr val="000000"/>
                </a:solidFill>
              </a:rPr>
              <a:t>(в зависимости от положения секущей плоскости относительно горизонтальной плоскости проекций);</a:t>
            </a:r>
            <a:endParaRPr lang="ru-RU" sz="22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ru-RU" sz="2200" b="1" dirty="0">
                <a:solidFill>
                  <a:srgbClr val="000000"/>
                </a:solidFill>
              </a:rPr>
              <a:t>4. </a:t>
            </a:r>
            <a:r>
              <a:rPr lang="ru-RU" sz="2200" b="1" i="1" u="sng" dirty="0">
                <a:solidFill>
                  <a:srgbClr val="000000"/>
                </a:solidFill>
              </a:rPr>
              <a:t>Полные и местные </a:t>
            </a:r>
            <a:r>
              <a:rPr lang="ru-RU" sz="2200" dirty="0">
                <a:solidFill>
                  <a:srgbClr val="000000"/>
                </a:solidFill>
              </a:rPr>
              <a:t>в зависимости от полноты разреза.</a:t>
            </a:r>
            <a:endParaRPr lang="ru-RU" sz="22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ru-RU" sz="2200" dirty="0">
                <a:solidFill>
                  <a:srgbClr val="000000"/>
                </a:solidFill>
              </a:rPr>
              <a:t> </a:t>
            </a:r>
            <a:endParaRPr lang="ru-RU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764704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u="sng" dirty="0" smtClean="0">
                <a:solidFill>
                  <a:schemeClr val="tx1"/>
                </a:solidFill>
              </a:rPr>
              <a:t>Простой разрез </a:t>
            </a:r>
            <a:r>
              <a:rPr lang="ru-RU" sz="2200" b="1" dirty="0" smtClean="0">
                <a:solidFill>
                  <a:schemeClr val="tx1"/>
                </a:solidFill>
              </a:rPr>
              <a:t>– это разрез, выполненный одной секущей плоскостью.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1578" y="1594377"/>
            <a:ext cx="3694176" cy="173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3021" y="3283053"/>
            <a:ext cx="3786188" cy="64611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u="sng" dirty="0">
                <a:solidFill>
                  <a:schemeClr val="tx1"/>
                </a:solidFill>
              </a:rPr>
              <a:t>Фронтальный разрез </a:t>
            </a:r>
            <a:endParaRPr lang="ru-RU" b="1" i="1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(обычно вместо вида спереди)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686" y="1318702"/>
            <a:ext cx="3640044" cy="20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5080" y="3326153"/>
            <a:ext cx="4143375" cy="64611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u="sng" dirty="0">
                <a:solidFill>
                  <a:schemeClr val="tx1"/>
                </a:solidFill>
              </a:rPr>
              <a:t>Профильный разрез</a:t>
            </a:r>
            <a:endParaRPr lang="ru-RU" b="1" i="1" u="sng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(обычно вместо вида слева)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0636" y="3972267"/>
            <a:ext cx="3260446" cy="20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40347" y="6071833"/>
            <a:ext cx="3786188" cy="646112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u="sng" dirty="0">
                <a:solidFill>
                  <a:schemeClr val="tx1"/>
                </a:solidFill>
              </a:rPr>
              <a:t>Горизонтальный разрез</a:t>
            </a:r>
            <a:endParaRPr lang="ru-RU" b="1" i="1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(обычно вместо вида сверху)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548680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i="1" u="sng" dirty="0" smtClean="0">
                <a:solidFill>
                  <a:srgbClr val="000000"/>
                </a:solidFill>
              </a:rPr>
              <a:t>Наклонный </a:t>
            </a:r>
            <a:r>
              <a:rPr lang="ru-RU" sz="2200" b="1" i="1" u="sng" dirty="0">
                <a:solidFill>
                  <a:srgbClr val="000000"/>
                </a:solidFill>
              </a:rPr>
              <a:t>разрез </a:t>
            </a:r>
            <a:r>
              <a:rPr lang="ru-RU" sz="2200" b="1" dirty="0">
                <a:solidFill>
                  <a:srgbClr val="000000"/>
                </a:solidFill>
              </a:rPr>
              <a:t>– </a:t>
            </a:r>
            <a:r>
              <a:rPr lang="ru-RU" sz="2200" b="1" dirty="0" smtClean="0">
                <a:solidFill>
                  <a:srgbClr val="000000"/>
                </a:solidFill>
              </a:rPr>
              <a:t> выполнен секущей плоскостью, составляющей с горизонтальной плоскостью проекционный угол, отличный от прямого.</a:t>
            </a:r>
            <a:endParaRPr lang="ru-RU" sz="2200" b="1" dirty="0" smtClean="0">
              <a:solidFill>
                <a:srgbClr val="000000"/>
              </a:solidFill>
            </a:endParaRPr>
          </a:p>
          <a:p>
            <a:pPr lvl="0"/>
            <a:r>
              <a:rPr lang="ru-RU" sz="2200" b="1" dirty="0" smtClean="0">
                <a:solidFill>
                  <a:srgbClr val="000000"/>
                </a:solidFill>
              </a:rPr>
              <a:t> </a:t>
            </a:r>
            <a:endParaRPr lang="ru-RU" sz="2200" b="1" dirty="0" smtClean="0">
              <a:solidFill>
                <a:srgbClr val="000000"/>
              </a:solidFill>
            </a:endParaRPr>
          </a:p>
          <a:p>
            <a:pPr lvl="0"/>
            <a:endParaRPr lang="ru-RU" sz="2200" b="1" dirty="0">
              <a:solidFill>
                <a:srgbClr val="000000"/>
              </a:solidFill>
            </a:endParaRPr>
          </a:p>
          <a:p>
            <a:pPr lvl="0"/>
            <a:endParaRPr lang="ru-RU" sz="2200" b="1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0888"/>
            <a:ext cx="5390674" cy="29703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54868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i="1" u="sng" dirty="0" smtClean="0">
                <a:solidFill>
                  <a:srgbClr val="000000"/>
                </a:solidFill>
              </a:rPr>
              <a:t>Местный </a:t>
            </a:r>
            <a:r>
              <a:rPr lang="ru-RU" sz="2200" b="1" i="1" u="sng" dirty="0">
                <a:solidFill>
                  <a:srgbClr val="000000"/>
                </a:solidFill>
              </a:rPr>
              <a:t>разрез </a:t>
            </a:r>
            <a:r>
              <a:rPr lang="ru-RU" sz="2200" b="1" dirty="0">
                <a:solidFill>
                  <a:srgbClr val="000000"/>
                </a:solidFill>
              </a:rPr>
              <a:t>– </a:t>
            </a:r>
            <a:r>
              <a:rPr lang="ru-RU" sz="2200" b="1" dirty="0" smtClean="0">
                <a:solidFill>
                  <a:srgbClr val="000000"/>
                </a:solidFill>
              </a:rPr>
              <a:t> выполнен секущей плоскостью только в отдельном, ограниченном месте предмета.</a:t>
            </a:r>
            <a:endParaRPr lang="ru-RU" sz="2200" b="1" dirty="0" smtClean="0">
              <a:solidFill>
                <a:srgbClr val="000000"/>
              </a:solidFill>
            </a:endParaRPr>
          </a:p>
          <a:p>
            <a:pPr lvl="0"/>
            <a:r>
              <a:rPr lang="ru-RU" sz="2200" b="1" dirty="0" smtClean="0">
                <a:solidFill>
                  <a:srgbClr val="000000"/>
                </a:solidFill>
              </a:rPr>
              <a:t>На чертеже местный разрез выделяют сплошной волнистой линией или сплошной тонкой линией с изломом. Эти линии не должны совпадать с другими линиями изображения.</a:t>
            </a:r>
            <a:endParaRPr lang="ru-RU" sz="2200" b="1" dirty="0" smtClean="0">
              <a:solidFill>
                <a:srgbClr val="000000"/>
              </a:solidFill>
            </a:endParaRPr>
          </a:p>
          <a:p>
            <a:pPr lvl="0"/>
            <a:endParaRPr lang="ru-RU" sz="2200" b="1" dirty="0" smtClean="0">
              <a:solidFill>
                <a:srgbClr val="000000"/>
              </a:solidFill>
            </a:endParaRPr>
          </a:p>
          <a:p>
            <a:pPr lvl="0"/>
            <a:endParaRPr lang="ru-RU" sz="2200" b="1" dirty="0">
              <a:solidFill>
                <a:srgbClr val="000000"/>
              </a:solidFill>
            </a:endParaRPr>
          </a:p>
          <a:p>
            <a:pPr lvl="0"/>
            <a:endParaRPr lang="ru-RU" sz="2200" b="1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1"/>
          <a:srcRect l="32739" t="59847" r="54392" b="31551"/>
          <a:stretch>
            <a:fillRect/>
          </a:stretch>
        </p:blipFill>
        <p:spPr bwMode="auto">
          <a:xfrm>
            <a:off x="1907704" y="3429000"/>
            <a:ext cx="5059988" cy="190250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64704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</a:rPr>
              <a:t>Если секущая плоскость совпадает с осью симметрии детали, то положение секущей плоскости  не обозначается и разрез надписью не сопровождается</a:t>
            </a:r>
            <a:r>
              <a:rPr lang="ru-RU" sz="2200" b="1" dirty="0" smtClean="0">
                <a:solidFill>
                  <a:schemeClr val="tx1"/>
                </a:solidFill>
              </a:rPr>
              <a:t>: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43808" y="2206354"/>
            <a:ext cx="3943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5126522"/>
            <a:ext cx="3227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</a:rPr>
              <a:t>В противном случае :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62366" b="4167"/>
          <a:stretch>
            <a:fillRect/>
          </a:stretch>
        </p:blipFill>
        <p:spPr bwMode="auto">
          <a:xfrm>
            <a:off x="4355976" y="4221088"/>
            <a:ext cx="1894799" cy="236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3602" t="8333" r="28934" b="27084"/>
          <a:stretch>
            <a:fillRect/>
          </a:stretch>
        </p:blipFill>
        <p:spPr bwMode="auto">
          <a:xfrm>
            <a:off x="6734448" y="4437112"/>
            <a:ext cx="138271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62600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u="sng" dirty="0" smtClean="0">
                <a:solidFill>
                  <a:schemeClr val="tx1"/>
                </a:solidFill>
              </a:rPr>
              <a:t>Сложный разрез </a:t>
            </a:r>
            <a:r>
              <a:rPr lang="ru-RU" sz="2200" b="1" dirty="0" smtClean="0">
                <a:solidFill>
                  <a:schemeClr val="tx1"/>
                </a:solidFill>
              </a:rPr>
              <a:t>– это разрез, выполненный двумя и более секущими плоскостями.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Сложные разрезы делятся на ступенчатые и ломанные.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i="1" u="sng" dirty="0" smtClean="0">
                <a:solidFill>
                  <a:schemeClr val="tx1"/>
                </a:solidFill>
              </a:rPr>
              <a:t>Ступенчатым</a:t>
            </a:r>
            <a:r>
              <a:rPr lang="ru-RU" sz="2200" b="1" dirty="0" smtClean="0">
                <a:solidFill>
                  <a:schemeClr val="tx1"/>
                </a:solidFill>
              </a:rPr>
              <a:t> называется сложный разрез, выполненный параллельными секущими плоскостями.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i="1" u="sng" dirty="0" smtClean="0">
                <a:solidFill>
                  <a:schemeClr val="tx1"/>
                </a:solidFill>
              </a:rPr>
              <a:t>Ломанным</a:t>
            </a:r>
            <a:r>
              <a:rPr lang="ru-RU" sz="2200" b="1" dirty="0" smtClean="0">
                <a:solidFill>
                  <a:schemeClr val="tx1"/>
                </a:solidFill>
              </a:rPr>
              <a:t> называется сложный разрез, выполненный пересекающимися плоскостями.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1"/>
          <a:srcRect l="31915" t="21413" r="51098" b="62298"/>
          <a:stretch>
            <a:fillRect/>
          </a:stretch>
        </p:blipFill>
        <p:spPr bwMode="auto">
          <a:xfrm>
            <a:off x="150794" y="2924946"/>
            <a:ext cx="3572570" cy="1926996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1"/>
          <a:srcRect l="48902" t="16472" r="33493" b="59553"/>
          <a:stretch>
            <a:fillRect/>
          </a:stretch>
        </p:blipFill>
        <p:spPr bwMode="auto">
          <a:xfrm>
            <a:off x="755576" y="4810364"/>
            <a:ext cx="2575682" cy="1973046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1"/>
          <a:srcRect l="31915" t="56003" r="47906" b="31918"/>
          <a:stretch>
            <a:fillRect/>
          </a:stretch>
        </p:blipFill>
        <p:spPr bwMode="auto">
          <a:xfrm>
            <a:off x="4427984" y="2932513"/>
            <a:ext cx="4243886" cy="1428952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596336" y="4077072"/>
            <a:ext cx="1152128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1"/>
          <a:srcRect l="46019" t="63507" r="34420" b="11420"/>
          <a:stretch>
            <a:fillRect/>
          </a:stretch>
        </p:blipFill>
        <p:spPr bwMode="auto">
          <a:xfrm>
            <a:off x="5367032" y="4516500"/>
            <a:ext cx="2861853" cy="2063408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20072" y="4361465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93502"/>
            <a:ext cx="84969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tx2"/>
                </a:solidFill>
              </a:rPr>
              <a:t>На чертежах допускается соединять часть вида с </a:t>
            </a:r>
            <a:r>
              <a:rPr lang="ru-RU" sz="2200" b="1" dirty="0" smtClean="0">
                <a:solidFill>
                  <a:schemeClr val="tx2"/>
                </a:solidFill>
              </a:rPr>
              <a:t>частью </a:t>
            </a:r>
            <a:endParaRPr lang="ru-RU" sz="22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schemeClr val="tx2"/>
                </a:solidFill>
              </a:rPr>
              <a:t>с</a:t>
            </a:r>
            <a:r>
              <a:rPr lang="ru-RU" sz="2200" b="1" dirty="0" smtClean="0">
                <a:solidFill>
                  <a:schemeClr val="tx2"/>
                </a:solidFill>
              </a:rPr>
              <a:t>оответствующего </a:t>
            </a:r>
            <a:r>
              <a:rPr lang="ru-RU" sz="2200" b="1" dirty="0">
                <a:solidFill>
                  <a:schemeClr val="tx2"/>
                </a:solidFill>
              </a:rPr>
              <a:t>разреза, разделяя </a:t>
            </a:r>
            <a:r>
              <a:rPr lang="ru-RU" sz="2200" b="1" dirty="0" smtClean="0">
                <a:solidFill>
                  <a:schemeClr val="tx2"/>
                </a:solidFill>
              </a:rPr>
              <a:t>их сплошной </a:t>
            </a:r>
            <a:r>
              <a:rPr lang="ru-RU" sz="2200" b="1" dirty="0">
                <a:solidFill>
                  <a:schemeClr val="tx2"/>
                </a:solidFill>
              </a:rPr>
              <a:t>волнистой линией</a:t>
            </a:r>
            <a:r>
              <a:rPr lang="ru-RU" sz="2200" b="1" dirty="0" smtClean="0">
                <a:solidFill>
                  <a:schemeClr val="tx2"/>
                </a:solidFill>
              </a:rPr>
              <a:t>:</a:t>
            </a:r>
            <a:endParaRPr lang="ru-RU" sz="2200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ru-RU" sz="2200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536" y="2492896"/>
            <a:ext cx="24257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10000"/>
          </a:blip>
          <a:srcRect/>
          <a:stretch>
            <a:fillRect/>
          </a:stretch>
        </p:blipFill>
        <p:spPr bwMode="auto">
          <a:xfrm>
            <a:off x="3923928" y="1916832"/>
            <a:ext cx="4603699" cy="465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36712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</a:rPr>
              <a:t>Е</a:t>
            </a:r>
            <a:r>
              <a:rPr lang="ru-RU" sz="2200" b="1" dirty="0" smtClean="0">
                <a:solidFill>
                  <a:schemeClr val="tx1"/>
                </a:solidFill>
              </a:rPr>
              <a:t>сли </a:t>
            </a:r>
            <a:r>
              <a:rPr lang="ru-RU" sz="2200" b="1" dirty="0">
                <a:solidFill>
                  <a:schemeClr val="tx1"/>
                </a:solidFill>
              </a:rPr>
              <a:t>при соединении симметричных </a:t>
            </a:r>
            <a:r>
              <a:rPr lang="ru-RU" sz="2200" b="1" dirty="0" smtClean="0">
                <a:solidFill>
                  <a:schemeClr val="tx1"/>
                </a:solidFill>
              </a:rPr>
              <a:t>изображений </a:t>
            </a:r>
            <a:r>
              <a:rPr lang="ru-RU" sz="2200" b="1" dirty="0">
                <a:solidFill>
                  <a:schemeClr val="tx1"/>
                </a:solidFill>
              </a:rPr>
              <a:t>вида и разреза  с осью </a:t>
            </a:r>
            <a:r>
              <a:rPr lang="ru-RU" sz="2200" b="1" dirty="0" smtClean="0">
                <a:solidFill>
                  <a:schemeClr val="tx1"/>
                </a:solidFill>
              </a:rPr>
              <a:t>симметрии совпадает </a:t>
            </a:r>
            <a:r>
              <a:rPr lang="ru-RU" sz="2200" b="1" dirty="0">
                <a:solidFill>
                  <a:schemeClr val="tx1"/>
                </a:solidFill>
              </a:rPr>
              <a:t>проекция какой – </a:t>
            </a:r>
            <a:r>
              <a:rPr lang="ru-RU" sz="2200" b="1" dirty="0" err="1">
                <a:solidFill>
                  <a:schemeClr val="tx1"/>
                </a:solidFill>
              </a:rPr>
              <a:t>нибудь</a:t>
            </a:r>
            <a:r>
              <a:rPr lang="ru-RU" sz="2200" b="1" dirty="0">
                <a:solidFill>
                  <a:schemeClr val="tx1"/>
                </a:solidFill>
              </a:rPr>
              <a:t> линии, </a:t>
            </a:r>
            <a:r>
              <a:rPr lang="ru-RU" sz="2200" b="1" dirty="0" smtClean="0">
                <a:solidFill>
                  <a:schemeClr val="tx1"/>
                </a:solidFill>
              </a:rPr>
              <a:t>например </a:t>
            </a:r>
            <a:r>
              <a:rPr lang="ru-RU" sz="2200" b="1" dirty="0">
                <a:solidFill>
                  <a:schemeClr val="tx1"/>
                </a:solidFill>
              </a:rPr>
              <a:t>ребра, то вид от разреза отделяется </a:t>
            </a:r>
            <a:r>
              <a:rPr lang="ru-RU" sz="2200" b="1" dirty="0" smtClean="0">
                <a:solidFill>
                  <a:schemeClr val="tx1"/>
                </a:solidFill>
              </a:rPr>
              <a:t>волнистой </a:t>
            </a:r>
            <a:r>
              <a:rPr lang="ru-RU" sz="2200" b="1" dirty="0">
                <a:solidFill>
                  <a:schemeClr val="tx1"/>
                </a:solidFill>
              </a:rPr>
              <a:t>линией, проводимой левее или правее ребра</a:t>
            </a:r>
            <a:r>
              <a:rPr lang="ru-RU" sz="2200" b="1" dirty="0" smtClean="0">
                <a:solidFill>
                  <a:schemeClr val="tx1"/>
                </a:solidFill>
              </a:rPr>
              <a:t>: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grayscl/>
            <a:lum contrast="20000"/>
          </a:blip>
          <a:srcRect/>
          <a:stretch>
            <a:fillRect/>
          </a:stretch>
        </p:blipFill>
        <p:spPr bwMode="auto">
          <a:xfrm>
            <a:off x="539552" y="3212976"/>
            <a:ext cx="34290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20000"/>
          </a:blip>
          <a:srcRect/>
          <a:stretch>
            <a:fillRect/>
          </a:stretch>
        </p:blipFill>
        <p:spPr bwMode="auto">
          <a:xfrm>
            <a:off x="5292080" y="3212976"/>
            <a:ext cx="32607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При выполнении продольных разрезов тонкие стенки, ребра жесткости, ушки  условно показывают не рассеченными</a:t>
            </a:r>
            <a:r>
              <a:rPr lang="ru-RU" sz="2200" b="1" dirty="0" smtClean="0">
                <a:solidFill>
                  <a:schemeClr val="tx1"/>
                </a:solidFill>
              </a:rPr>
              <a:t>: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536" y="2420888"/>
            <a:ext cx="40005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924" y="2443113"/>
            <a:ext cx="4465638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08720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Также  условно показывают не рассеченными при </a:t>
            </a:r>
            <a:r>
              <a:rPr lang="ru-RU" sz="2200" b="1" dirty="0" err="1" smtClean="0">
                <a:solidFill>
                  <a:schemeClr val="tx1"/>
                </a:solidFill>
              </a:rPr>
              <a:t>выпол</a:t>
            </a:r>
            <a:r>
              <a:rPr lang="ru-RU" sz="2200" b="1" dirty="0" smtClean="0">
                <a:solidFill>
                  <a:schemeClr val="tx1"/>
                </a:solidFill>
              </a:rPr>
              <a:t>-нении </a:t>
            </a:r>
            <a:r>
              <a:rPr lang="ru-RU" sz="2200" b="1" dirty="0">
                <a:solidFill>
                  <a:schemeClr val="tx1"/>
                </a:solidFill>
              </a:rPr>
              <a:t>продольных разрезов болты, винты, шпильки, </a:t>
            </a:r>
            <a:endParaRPr lang="ru-RU" sz="2200" b="1" dirty="0">
              <a:solidFill>
                <a:schemeClr val="tx1"/>
              </a:solidFill>
            </a:endParaRPr>
          </a:p>
          <a:p>
            <a:r>
              <a:rPr lang="ru-RU" sz="2200" b="1" dirty="0">
                <a:solidFill>
                  <a:schemeClr val="tx1"/>
                </a:solidFill>
              </a:rPr>
              <a:t>шпонки, </a:t>
            </a:r>
            <a:r>
              <a:rPr lang="ru-RU" sz="2200" b="1" dirty="0" err="1">
                <a:solidFill>
                  <a:schemeClr val="tx1"/>
                </a:solidFill>
              </a:rPr>
              <a:t>непустотелые</a:t>
            </a:r>
            <a:r>
              <a:rPr lang="ru-RU" sz="2200" b="1" dirty="0">
                <a:solidFill>
                  <a:schemeClr val="tx1"/>
                </a:solidFill>
              </a:rPr>
              <a:t>  валы, оси, спицы</a:t>
            </a:r>
            <a:r>
              <a:rPr lang="ru-RU" sz="2200" b="1" dirty="0" smtClean="0">
                <a:solidFill>
                  <a:schemeClr val="tx1"/>
                </a:solidFill>
              </a:rPr>
              <a:t>: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 cstate="print">
            <a:grayscl/>
            <a:lum contrast="20000"/>
          </a:blip>
          <a:srcRect/>
          <a:stretch>
            <a:fillRect/>
          </a:stretch>
        </p:blipFill>
        <p:spPr bwMode="auto">
          <a:xfrm>
            <a:off x="2411760" y="2132856"/>
            <a:ext cx="4089441" cy="44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642938" y="642938"/>
            <a:ext cx="8229600" cy="9858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4000" kern="0" dirty="0" smtClean="0">
                <a:solidFill>
                  <a:schemeClr val="bg1"/>
                </a:solidFill>
              </a:rPr>
              <a:t>Масштабы</a:t>
            </a:r>
            <a:endParaRPr lang="ru-RU" sz="4000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kern="0" dirty="0" smtClean="0">
                <a:solidFill>
                  <a:schemeClr val="bg1"/>
                </a:solidFill>
              </a:rPr>
              <a:t>(</a:t>
            </a:r>
            <a:r>
              <a:rPr lang="ru-RU" sz="2000" i="1" kern="0" dirty="0" smtClean="0">
                <a:solidFill>
                  <a:schemeClr val="bg1"/>
                </a:solidFill>
              </a:rPr>
              <a:t>ГОСТ 2.302-1968)</a:t>
            </a:r>
            <a:endParaRPr lang="ru-RU" sz="2000" i="1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4000" kern="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38" y="1628800"/>
            <a:ext cx="82296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Масштаб – это соотношение реальных размеров к размерам на чертеже.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Масштаб натуральной величины 1:1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Масштаб увеличения 2:1; 2,5:1; 4:1; 5:1; 10:1; 20:1; 40:1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Масштаб уменьшения 1:2; 1:2,5; 1:4; 1:5; 1:10; 1:15; 1:20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При любом масштабе на чертеже наносят только действительные размеры.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b="12054"/>
          <a:stretch>
            <a:fillRect/>
          </a:stretch>
        </p:blipFill>
        <p:spPr bwMode="auto">
          <a:xfrm>
            <a:off x="1187624" y="4385389"/>
            <a:ext cx="678751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106" y="1412776"/>
            <a:ext cx="8229600" cy="4616152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sz="2200" b="1" i="1" u="sng" kern="1200" dirty="0" smtClean="0">
                <a:latin typeface="Arial" panose="020B0604020202020204" pitchFamily="34" charset="0"/>
              </a:rPr>
              <a:t>Сечение</a:t>
            </a:r>
            <a:r>
              <a:rPr lang="ru-RU" sz="2200" b="1" kern="1200" dirty="0" smtClean="0">
                <a:latin typeface="Arial" panose="020B0604020202020204" pitchFamily="34" charset="0"/>
              </a:rPr>
              <a:t> </a:t>
            </a:r>
            <a:r>
              <a:rPr lang="ru-RU" sz="2200" b="1" kern="1200" dirty="0">
                <a:latin typeface="Arial" panose="020B0604020202020204" pitchFamily="34" charset="0"/>
              </a:rPr>
              <a:t>– </a:t>
            </a:r>
            <a:r>
              <a:rPr lang="ru-RU" sz="2200" b="1" kern="1200" dirty="0">
                <a:solidFill>
                  <a:srgbClr val="000000"/>
                </a:solidFill>
                <a:latin typeface="Arial" panose="020B0604020202020204" pitchFamily="34" charset="0"/>
              </a:rPr>
              <a:t>это мысленное рассечение детали секущей плоскостью</a:t>
            </a:r>
            <a:r>
              <a:rPr lang="ru-RU" sz="2200" b="1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2200" b="1" kern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ru-RU" sz="2200" b="1" kern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sz="2200" b="1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При </a:t>
            </a:r>
            <a:r>
              <a:rPr lang="ru-RU" sz="2200" b="1" kern="1200" dirty="0">
                <a:solidFill>
                  <a:srgbClr val="000000"/>
                </a:solidFill>
                <a:latin typeface="Arial" panose="020B0604020202020204" pitchFamily="34" charset="0"/>
              </a:rPr>
              <a:t>этом на чертеже изображают только ту часть детали, которая попала в секущую </a:t>
            </a:r>
            <a:r>
              <a:rPr lang="ru-RU" sz="2200" b="1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плоскость.</a:t>
            </a:r>
            <a:endParaRPr lang="ru-RU" sz="2200" b="1" kern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SzTx/>
              <a:buNone/>
            </a:pPr>
            <a:endParaRPr lang="ru-RU" sz="2200" b="1" kern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2200" b="1" i="1" u="sng" dirty="0" smtClean="0"/>
          </a:p>
          <a:p>
            <a:pPr marL="0" indent="0">
              <a:buNone/>
            </a:pPr>
            <a:endParaRPr lang="ru-RU" sz="2400" b="1" u="sng" dirty="0"/>
          </a:p>
          <a:p>
            <a:endParaRPr lang="ru-RU" sz="24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57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Сечения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rgbClr val="FFFFFF"/>
                </a:solidFill>
              </a:rPr>
              <a:t>(</a:t>
            </a:r>
            <a:r>
              <a:rPr lang="ru-RU" sz="2000" i="1" dirty="0">
                <a:solidFill>
                  <a:srgbClr val="FFFFFF"/>
                </a:solidFill>
              </a:rPr>
              <a:t>ГОСТ 2.305-2008)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75656" y="3356992"/>
            <a:ext cx="6286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92696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Направление, в котором нужно смотреть на мысленную секущую плоскость, указывают стрелками. На чертеже сечение сопровождают надписью по типу «А-А».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sz="2200" b="1" dirty="0" smtClean="0">
              <a:solidFill>
                <a:schemeClr val="tx1"/>
              </a:solidFill>
            </a:endParaRPr>
          </a:p>
          <a:p>
            <a:endParaRPr lang="ru-RU" sz="2200" b="1" dirty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Сечения, не входящие в состав разреза разделяют на: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     Вынесенные                                           Наложенные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10.245.0.68:806/docs/setpict.gif?nd=1200069435&amp;nh=0&amp;pictid=P00DF00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18859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://10.245.0.68:806/docs/setpict.gif?nd=1200069435&amp;nh=0&amp;pictid=P00DF00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98204"/>
            <a:ext cx="3164967" cy="203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92696"/>
            <a:ext cx="84969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Вынесенные сечения являются предпочтительными и их допускается располагать между частями одного и того же вида: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sz="22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://10.245.0.68:806/docs/setpict.gif?nd=1200069435&amp;nh=0&amp;pictid=P00DF000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7633"/>
            <a:ext cx="3051048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52" y="3096102"/>
            <a:ext cx="8136904" cy="1476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Допускается располагать сечения на любом месте поля чертежа, а также с поворотом с добавления условного графического изображения 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http://10.245.0.68:806/docs/setpict.gif?nd=1200069435&amp;nh=0&amp;pictid=P00F3000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35" t="4093" b="80702"/>
          <a:stretch>
            <a:fillRect/>
          </a:stretch>
        </p:blipFill>
        <p:spPr bwMode="auto">
          <a:xfrm>
            <a:off x="4499992" y="3813472"/>
            <a:ext cx="438137" cy="433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" name="Рисунок 7" descr="http://10.245.0.68:806/docs/setpict.gif?nd=1200069435&amp;nh=0&amp;pictid=P00F3000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24" y="4149079"/>
            <a:ext cx="3760470" cy="226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Различие между сечением и разрезом.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algn="ctr"/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" cstate="print"/>
          <a:srcRect t="875" r="66499" b="6727"/>
          <a:stretch>
            <a:fillRect/>
          </a:stretch>
        </p:blipFill>
        <p:spPr bwMode="auto">
          <a:xfrm>
            <a:off x="3374678" y="1196752"/>
            <a:ext cx="23494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" cstate="print"/>
          <a:srcRect l="81563" t="10017" r="2031" b="8084"/>
          <a:stretch>
            <a:fillRect/>
          </a:stretch>
        </p:blipFill>
        <p:spPr bwMode="auto">
          <a:xfrm>
            <a:off x="7206308" y="2480485"/>
            <a:ext cx="1152129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4813" y="5425333"/>
            <a:ext cx="3528392" cy="110799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ru-RU" sz="2200" b="1" dirty="0" smtClean="0">
                <a:solidFill>
                  <a:schemeClr val="tx1"/>
                </a:solidFill>
              </a:rPr>
              <a:t>- разрез – сечение и то, что расположено за секущей плоскостью</a:t>
            </a:r>
            <a:endParaRPr lang="ru-RU" sz="2200" b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/>
          <p:nvPr/>
        </p:nvPicPr>
        <p:blipFill rotWithShape="1">
          <a:blip r:embed="rId1" cstate="print"/>
          <a:srcRect l="44213" t="9722" r="30290" b="7778"/>
          <a:stretch>
            <a:fillRect/>
          </a:stretch>
        </p:blipFill>
        <p:spPr bwMode="auto">
          <a:xfrm>
            <a:off x="395536" y="2480485"/>
            <a:ext cx="179070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12717" y="5324436"/>
            <a:ext cx="19393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ru-RU" sz="2200" b="1" dirty="0">
                <a:solidFill>
                  <a:schemeClr val="tx1"/>
                </a:solidFill>
              </a:rPr>
              <a:t> - сечение</a:t>
            </a:r>
            <a:endParaRPr lang="ru-RU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95536" y="1340768"/>
            <a:ext cx="8001000" cy="3477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ru-RU" sz="2200" b="1" i="1" u="sng" dirty="0">
                <a:solidFill>
                  <a:schemeClr val="tx1"/>
                </a:solidFill>
              </a:rPr>
              <a:t>Выносной элемент </a:t>
            </a:r>
            <a:r>
              <a:rPr lang="ru-RU" sz="2200" b="1" dirty="0" smtClean="0">
                <a:solidFill>
                  <a:schemeClr val="tx1"/>
                </a:solidFill>
              </a:rPr>
              <a:t>–  используют на чертежах для размещения какой-либо части предмета, требующей графического и других пояснений в отношении формы, размеров и иных данных.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При </a:t>
            </a:r>
            <a:r>
              <a:rPr lang="ru-RU" sz="2200" b="1" dirty="0">
                <a:solidFill>
                  <a:schemeClr val="tx1"/>
                </a:solidFill>
              </a:rPr>
              <a:t>нанесении выносного элемента, соответствующее место </a:t>
            </a:r>
            <a:r>
              <a:rPr lang="ru-RU" sz="2200" b="1" dirty="0" smtClean="0">
                <a:solidFill>
                  <a:schemeClr val="tx1"/>
                </a:solidFill>
              </a:rPr>
              <a:t>на виде, разрезе или сечении отмечают </a:t>
            </a:r>
            <a:r>
              <a:rPr lang="ru-RU" sz="2200" b="1" dirty="0">
                <a:solidFill>
                  <a:schemeClr val="tx1"/>
                </a:solidFill>
              </a:rPr>
              <a:t>замкнутой сплошной тонкой линией </a:t>
            </a:r>
            <a:r>
              <a:rPr lang="ru-RU" sz="2200" b="1" dirty="0" smtClean="0">
                <a:solidFill>
                  <a:schemeClr val="tx1"/>
                </a:solidFill>
              </a:rPr>
              <a:t>окружностью с </a:t>
            </a:r>
            <a:r>
              <a:rPr lang="ru-RU" sz="2200" b="1" dirty="0">
                <a:solidFill>
                  <a:schemeClr val="tx1"/>
                </a:solidFill>
              </a:rPr>
              <a:t>обозначением на полке выноске. Над выносном элементом указывается масштаб.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s://digteh.ru/InjGraf/chertej/vinosnoi_element/02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19101"/>
            <a:ext cx="4020503" cy="19502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57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Выносной элемент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rgbClr val="FFFFFF"/>
                </a:solidFill>
              </a:rPr>
              <a:t>(</a:t>
            </a:r>
            <a:r>
              <a:rPr lang="ru-RU" sz="2000" i="1" dirty="0">
                <a:solidFill>
                  <a:srgbClr val="FFFFFF"/>
                </a:solidFill>
              </a:rPr>
              <a:t>ГОСТ 2.305-2008)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926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спр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Специальные знаки</a:t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1"/>
          <a:srcRect l="31400" t="29646" r="32978" b="16546"/>
          <a:stretch>
            <a:fillRect/>
          </a:stretch>
        </p:blipFill>
        <p:spPr bwMode="auto">
          <a:xfrm>
            <a:off x="1547664" y="1297524"/>
            <a:ext cx="6188823" cy="525846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69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3164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Допуска формы и расположения поверхностей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i="1" dirty="0">
                <a:solidFill>
                  <a:schemeClr val="bg1"/>
                </a:solidFill>
              </a:rPr>
              <a:t>ГОСТ 2.308-2011</a:t>
            </a:r>
            <a:r>
              <a:rPr lang="ru-RU" sz="2000" i="1" dirty="0" smtClean="0">
                <a:solidFill>
                  <a:schemeClr val="bg1"/>
                </a:solidFill>
              </a:rPr>
              <a:t>)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4781550" cy="4191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62029"/>
            <a:ext cx="86409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Данные о допусках формы и расположения поверхностей указывают в рамке, разделённой на две и более части, в которых помещают: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</a:rPr>
              <a:t>в первой – знак допуска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b="1" dirty="0">
                <a:solidFill>
                  <a:schemeClr val="tx1"/>
                </a:solidFill>
              </a:rPr>
              <a:t>в</a:t>
            </a:r>
            <a:r>
              <a:rPr lang="ru-RU" sz="2200" b="1" dirty="0" smtClean="0">
                <a:solidFill>
                  <a:schemeClr val="tx1"/>
                </a:solidFill>
              </a:rPr>
              <a:t>о второй – числовое значение допуска в миллиметрах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b="1" dirty="0">
                <a:solidFill>
                  <a:schemeClr val="tx1"/>
                </a:solidFill>
              </a:rPr>
              <a:t>в</a:t>
            </a:r>
            <a:r>
              <a:rPr lang="ru-RU" sz="2200" b="1" dirty="0" smtClean="0">
                <a:solidFill>
                  <a:schemeClr val="tx1"/>
                </a:solidFill>
              </a:rPr>
              <a:t> третей и последующих – буквенное обозначение базы или буквенное обозначение поверхности, с которой связан допуск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sz="2200" b="1" dirty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Перед числовым значением допуска следует указывать: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100" b="1" dirty="0" smtClean="0">
                <a:solidFill>
                  <a:schemeClr val="tx1"/>
                </a:solidFill>
              </a:rPr>
              <a:t>символ </a:t>
            </a:r>
            <a:r>
              <a:rPr lang="en-US" sz="2100" b="1" dirty="0" smtClean="0">
                <a:solidFill>
                  <a:schemeClr val="tx1"/>
                </a:solidFill>
              </a:rPr>
              <a:t>Ø</a:t>
            </a:r>
            <a:r>
              <a:rPr lang="ru-RU" sz="2100" b="1" dirty="0" smtClean="0">
                <a:solidFill>
                  <a:schemeClr val="tx1"/>
                </a:solidFill>
              </a:rPr>
              <a:t> – если круговое или цилиндрическое поле допуска указывают диаметром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</a:rPr>
              <a:t>с</a:t>
            </a:r>
            <a:r>
              <a:rPr lang="ru-RU" sz="2100" b="1" dirty="0" smtClean="0">
                <a:solidFill>
                  <a:schemeClr val="tx1"/>
                </a:solidFill>
              </a:rPr>
              <a:t>имвол </a:t>
            </a:r>
            <a:r>
              <a:rPr lang="en-US" sz="2100" b="1" i="1" dirty="0" smtClean="0">
                <a:solidFill>
                  <a:schemeClr val="tx1"/>
                </a:solidFill>
              </a:rPr>
              <a:t>R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smtClean="0">
                <a:solidFill>
                  <a:schemeClr val="tx1"/>
                </a:solidFill>
              </a:rPr>
              <a:t>– </a:t>
            </a:r>
            <a:r>
              <a:rPr lang="ru-RU" sz="2100" b="1" dirty="0">
                <a:solidFill>
                  <a:schemeClr val="tx1"/>
                </a:solidFill>
              </a:rPr>
              <a:t>если круговое или цилиндрическое поле допуска указывают </a:t>
            </a:r>
            <a:r>
              <a:rPr lang="ru-RU" sz="2100" b="1" dirty="0" smtClean="0">
                <a:solidFill>
                  <a:schemeClr val="tx1"/>
                </a:solidFill>
              </a:rPr>
              <a:t>радиусом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</a:rPr>
              <a:t>с</a:t>
            </a:r>
            <a:r>
              <a:rPr lang="ru-RU" sz="2100" b="1" dirty="0" smtClean="0">
                <a:solidFill>
                  <a:schemeClr val="tx1"/>
                </a:solidFill>
              </a:rPr>
              <a:t>имвол </a:t>
            </a:r>
            <a:r>
              <a:rPr lang="ru-RU" sz="2100" b="1" i="1" dirty="0" smtClean="0">
                <a:solidFill>
                  <a:schemeClr val="tx1"/>
                </a:solidFill>
              </a:rPr>
              <a:t>Т</a:t>
            </a:r>
            <a:r>
              <a:rPr lang="ru-RU" sz="2100" b="1" dirty="0" smtClean="0">
                <a:solidFill>
                  <a:schemeClr val="tx1"/>
                </a:solidFill>
              </a:rPr>
              <a:t> – если допуски симметричности, пересечения осей, формы заданного профиля и заданной поверхности, а также позиционные допуски указывают в диаметральном выражении                                      </a:t>
            </a:r>
            <a:endParaRPr lang="ru-RU" sz="2100" b="1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1"/>
          <a:srcRect l="38689" t="63162" r="57153" b="33719"/>
          <a:stretch>
            <a:fillRect/>
          </a:stretch>
        </p:blipFill>
        <p:spPr bwMode="auto">
          <a:xfrm>
            <a:off x="4912425" y="4365104"/>
            <a:ext cx="836457" cy="352937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1"/>
          <a:srcRect l="44926" t="63047" r="51111" b="33718"/>
          <a:stretch>
            <a:fillRect/>
          </a:stretch>
        </p:blipFill>
        <p:spPr bwMode="auto">
          <a:xfrm>
            <a:off x="4951654" y="4998573"/>
            <a:ext cx="797228" cy="366062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/>
          <a:srcRect l="50904" t="63162" r="45003" b="33832"/>
          <a:stretch>
            <a:fillRect/>
          </a:stretch>
        </p:blipFill>
        <p:spPr bwMode="auto">
          <a:xfrm>
            <a:off x="4912425" y="6319881"/>
            <a:ext cx="823381" cy="3401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595" y="692696"/>
            <a:ext cx="84969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100" b="1" dirty="0" smtClean="0">
                <a:solidFill>
                  <a:schemeClr val="tx1"/>
                </a:solidFill>
              </a:rPr>
              <a:t>символ </a:t>
            </a:r>
            <a:r>
              <a:rPr lang="ru-RU" sz="2100" b="1" i="1" dirty="0" smtClean="0">
                <a:solidFill>
                  <a:schemeClr val="tx1"/>
                </a:solidFill>
              </a:rPr>
              <a:t>Т</a:t>
            </a:r>
            <a:r>
              <a:rPr lang="ru-RU" sz="2100" b="1" dirty="0" smtClean="0">
                <a:solidFill>
                  <a:schemeClr val="tx1"/>
                </a:solidFill>
              </a:rPr>
              <a:t>/2– </a:t>
            </a:r>
            <a:r>
              <a:rPr lang="ru-RU" sz="2100" b="1" dirty="0">
                <a:solidFill>
                  <a:schemeClr val="tx1"/>
                </a:solidFill>
              </a:rPr>
              <a:t>если допуски симметричности, пересечения осей, формы </a:t>
            </a:r>
            <a:r>
              <a:rPr lang="ru-RU" sz="2100" b="1" dirty="0" smtClean="0">
                <a:solidFill>
                  <a:schemeClr val="tx1"/>
                </a:solidFill>
              </a:rPr>
              <a:t>    заданного </a:t>
            </a:r>
            <a:r>
              <a:rPr lang="ru-RU" sz="2100" b="1" dirty="0">
                <a:solidFill>
                  <a:schemeClr val="tx1"/>
                </a:solidFill>
              </a:rPr>
              <a:t>профиля и заданной поверхности, а также позиционные допуски указывают в </a:t>
            </a:r>
            <a:r>
              <a:rPr lang="ru-RU" sz="2100" b="1" dirty="0" smtClean="0">
                <a:solidFill>
                  <a:schemeClr val="tx1"/>
                </a:solidFill>
              </a:rPr>
              <a:t>радиусном </a:t>
            </a:r>
            <a:r>
              <a:rPr lang="ru-RU" sz="2100" b="1" dirty="0">
                <a:solidFill>
                  <a:schemeClr val="tx1"/>
                </a:solidFill>
              </a:rPr>
              <a:t>выражении 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</a:rPr>
              <a:t>с</a:t>
            </a:r>
            <a:r>
              <a:rPr lang="ru-RU" sz="2100" b="1" dirty="0" smtClean="0">
                <a:solidFill>
                  <a:schemeClr val="tx1"/>
                </a:solidFill>
              </a:rPr>
              <a:t>лово «сфера» и символ </a:t>
            </a:r>
            <a:r>
              <a:rPr lang="en-US" sz="2100" b="1" dirty="0" smtClean="0">
                <a:solidFill>
                  <a:schemeClr val="tx1"/>
                </a:solidFill>
              </a:rPr>
              <a:t>Ø</a:t>
            </a:r>
            <a:r>
              <a:rPr lang="ru-RU" sz="2100" b="1" dirty="0" smtClean="0">
                <a:solidFill>
                  <a:schemeClr val="tx1"/>
                </a:solidFill>
              </a:rPr>
              <a:t> или </a:t>
            </a:r>
            <a:r>
              <a:rPr lang="en-US" sz="2100" b="1" i="1" dirty="0" smtClean="0">
                <a:solidFill>
                  <a:schemeClr val="tx1"/>
                </a:solidFill>
              </a:rPr>
              <a:t>R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smtClean="0">
                <a:solidFill>
                  <a:schemeClr val="tx1"/>
                </a:solidFill>
              </a:rPr>
              <a:t>если поле допуска сферическое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100" b="1" dirty="0" smtClean="0">
                <a:solidFill>
                  <a:schemeClr val="tx1"/>
                </a:solidFill>
              </a:rPr>
              <a:t>числовые значения, указанные в рамке относятся ко всей длине поверхности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</a:rPr>
              <a:t>д</a:t>
            </a:r>
            <a:r>
              <a:rPr lang="ru-RU" sz="2100" b="1" dirty="0" smtClean="0">
                <a:solidFill>
                  <a:schemeClr val="tx1"/>
                </a:solidFill>
              </a:rPr>
              <a:t>опуск на заданную длину указывают рядом с допуском, отделяя наклонной линией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</a:rPr>
              <a:t>д</a:t>
            </a:r>
            <a:r>
              <a:rPr lang="ru-RU" sz="2100" b="1" dirty="0" smtClean="0">
                <a:solidFill>
                  <a:schemeClr val="tx1"/>
                </a:solidFill>
              </a:rPr>
              <a:t>опуск на заданной длина указывают под допуском на всей длине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</a:rPr>
              <a:t>д</a:t>
            </a:r>
            <a:r>
              <a:rPr lang="ru-RU" sz="2100" b="1" dirty="0" smtClean="0">
                <a:solidFill>
                  <a:schemeClr val="tx1"/>
                </a:solidFill>
              </a:rPr>
              <a:t>опуск на определённое место элемента обозначают штрихпунктирной линией и ограничивают размерами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     </a:t>
            </a: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1"/>
          <a:srcRect l="56946" t="63277" r="38306" b="33833"/>
          <a:stretch>
            <a:fillRect/>
          </a:stretch>
        </p:blipFill>
        <p:spPr bwMode="auto">
          <a:xfrm>
            <a:off x="3923928" y="1708358"/>
            <a:ext cx="955145" cy="327023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1"/>
          <a:srcRect l="47200" t="68708" r="45718" b="28519"/>
          <a:stretch>
            <a:fillRect/>
          </a:stretch>
        </p:blipFill>
        <p:spPr bwMode="auto">
          <a:xfrm>
            <a:off x="3779912" y="2376210"/>
            <a:ext cx="1424672" cy="313785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2"/>
          <a:srcRect l="37382" t="47627" r="58848" b="49021"/>
          <a:stretch>
            <a:fillRect/>
          </a:stretch>
        </p:blipFill>
        <p:spPr bwMode="auto">
          <a:xfrm>
            <a:off x="3854663" y="2996099"/>
            <a:ext cx="758404" cy="379302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2"/>
          <a:srcRect l="42529" t="47370" r="52396" b="49278"/>
          <a:stretch>
            <a:fillRect/>
          </a:stretch>
        </p:blipFill>
        <p:spPr bwMode="auto">
          <a:xfrm>
            <a:off x="4492248" y="3598668"/>
            <a:ext cx="1020928" cy="379302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2"/>
          <a:srcRect l="57683" t="46726" r="36807" b="48246"/>
          <a:stretch>
            <a:fillRect/>
          </a:stretch>
        </p:blipFill>
        <p:spPr bwMode="auto">
          <a:xfrm>
            <a:off x="1691680" y="4221088"/>
            <a:ext cx="927055" cy="475852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/>
          <p:nvPr/>
        </p:nvPicPr>
        <p:blipFill rotWithShape="1">
          <a:blip r:embed="rId2"/>
          <a:srcRect l="44922" t="66707" r="44203" b="20530"/>
          <a:stretch>
            <a:fillRect/>
          </a:stretch>
        </p:blipFill>
        <p:spPr bwMode="auto">
          <a:xfrm>
            <a:off x="3402332" y="5272649"/>
            <a:ext cx="1829714" cy="120789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836712"/>
            <a:ext cx="849694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100" b="1" dirty="0" smtClean="0">
                <a:solidFill>
                  <a:schemeClr val="tx1"/>
                </a:solidFill>
              </a:rPr>
              <a:t>символ </a:t>
            </a:r>
            <a:r>
              <a:rPr lang="ru-RU" sz="2100" b="1" i="1" dirty="0" smtClean="0">
                <a:solidFill>
                  <a:schemeClr val="tx1"/>
                </a:solidFill>
              </a:rPr>
              <a:t>Р</a:t>
            </a:r>
            <a:r>
              <a:rPr lang="ru-RU" sz="2100" b="1" dirty="0" smtClean="0">
                <a:solidFill>
                  <a:schemeClr val="tx1"/>
                </a:solidFill>
              </a:rPr>
              <a:t> – если необходимо задать выступающее поле допуска расположения. Контур выступающей части нормируемого элемента ограничивают тонкой сплошной линией, а длину и расположение выступающего поля допуска – размерами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21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21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21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</a:rPr>
              <a:t>о</a:t>
            </a:r>
            <a:r>
              <a:rPr lang="ru-RU" sz="2100" b="1" dirty="0" smtClean="0">
                <a:solidFill>
                  <a:schemeClr val="tx1"/>
                </a:solidFill>
              </a:rPr>
              <a:t>бозначение базы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 </a:t>
            </a:r>
            <a:r>
              <a:rPr lang="ru-RU" sz="2100" b="1" i="1" dirty="0" smtClean="0">
                <a:solidFill>
                  <a:schemeClr val="tx1"/>
                </a:solidFill>
              </a:rPr>
              <a:t> </a:t>
            </a: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1"/>
          <a:srcRect l="38918" t="41571" r="38291" b="43307"/>
          <a:stretch>
            <a:fillRect/>
          </a:stretch>
        </p:blipFill>
        <p:spPr bwMode="auto">
          <a:xfrm>
            <a:off x="2339752" y="2636912"/>
            <a:ext cx="3751216" cy="140004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2"/>
          <a:srcRect l="38963" t="68985" r="37467" b="18545"/>
          <a:stretch>
            <a:fillRect/>
          </a:stretch>
        </p:blipFill>
        <p:spPr bwMode="auto">
          <a:xfrm>
            <a:off x="2411760" y="4797152"/>
            <a:ext cx="3879434" cy="11545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434783" y="-33009"/>
            <a:ext cx="27443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642938" y="642938"/>
            <a:ext cx="8229600" cy="9858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4000" kern="0" dirty="0" smtClean="0">
                <a:solidFill>
                  <a:schemeClr val="bg1"/>
                </a:solidFill>
              </a:rPr>
              <a:t> Линии на чертежах</a:t>
            </a:r>
            <a:endParaRPr lang="ru-RU" sz="4000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kern="0" dirty="0" smtClean="0">
                <a:solidFill>
                  <a:schemeClr val="bg1"/>
                </a:solidFill>
              </a:rPr>
              <a:t>(</a:t>
            </a:r>
            <a:r>
              <a:rPr lang="ru-RU" sz="2000" i="1" kern="0" dirty="0" smtClean="0">
                <a:solidFill>
                  <a:schemeClr val="bg1"/>
                </a:solidFill>
              </a:rPr>
              <a:t>ГОСТ 2.303-1968)</a:t>
            </a:r>
            <a:endParaRPr lang="ru-RU" sz="2000" i="1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4000" kern="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844824"/>
            <a:ext cx="8064896" cy="489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http://chertejnik.narod.ru/images/1clip_image003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95" y="1629410"/>
            <a:ext cx="5944870" cy="5228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990" y="692785"/>
            <a:ext cx="8917305" cy="7524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100" b="1" dirty="0" smtClean="0">
                <a:solidFill>
                  <a:schemeClr val="tx1"/>
                </a:solidFill>
                <a:sym typeface="+mn-ea"/>
              </a:rPr>
              <a:t>все размеры наносятся в миллиметрах   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ru-RU" sz="2100" b="1" dirty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100" b="1" dirty="0" smtClean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  <a:sym typeface="+mn-ea"/>
              </a:rPr>
              <a:t>                         </a:t>
            </a:r>
            <a:r>
              <a:rPr lang="ru-RU" sz="2100" b="1" dirty="0" smtClean="0">
                <a:solidFill>
                  <a:schemeClr val="tx1"/>
                </a:solidFill>
                <a:sym typeface="+mn-ea"/>
              </a:rPr>
              <a:t>14,</a:t>
            </a:r>
            <a:r>
              <a:rPr lang="ru-RU" sz="2100" b="1" i="1" dirty="0" smtClean="0">
                <a:solidFill>
                  <a:srgbClr val="FF0000"/>
                </a:solidFill>
                <a:sym typeface="+mn-ea"/>
              </a:rPr>
              <a:t>5</a:t>
            </a:r>
            <a:r>
              <a:rPr lang="ru-RU" sz="2100" i="1" dirty="0" smtClean="0">
                <a:solidFill>
                  <a:srgbClr val="00B0F0"/>
                </a:solidFill>
                <a:sym typeface="+mn-ea"/>
              </a:rPr>
              <a:t>9</a:t>
            </a:r>
            <a:r>
              <a:rPr lang="ru-RU" sz="2100" b="1" i="1" u="sng" dirty="0" smtClean="0">
                <a:solidFill>
                  <a:schemeClr val="tx1"/>
                </a:solidFill>
                <a:sym typeface="+mn-ea"/>
              </a:rPr>
              <a:t>7</a:t>
            </a:r>
            <a:r>
              <a:rPr lang="ru-RU" sz="2100" b="1" dirty="0" smtClean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  <a:sym typeface="+mn-ea"/>
              </a:rPr>
              <a:t>                                                                 </a:t>
            </a:r>
            <a:r>
              <a:rPr lang="ru-RU" sz="2100" b="1" dirty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  <a:sym typeface="+mn-ea"/>
              </a:rPr>
              <a:t>    </a:t>
            </a:r>
            <a:endParaRPr lang="ru-RU" sz="2100" b="1" dirty="0">
              <a:solidFill>
                <a:schemeClr val="tx1"/>
              </a:solidFill>
              <a:latin typeface="Bahnschrift Light Condensed" panose="020B0502040204020203" pitchFamily="34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FontTx/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  <a:sym typeface="+mn-ea"/>
              </a:rPr>
              <a:t>мм</a:t>
            </a:r>
            <a:r>
              <a:rPr lang="ru-RU" sz="2100" b="1" dirty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ru-RU" sz="2100" b="1" dirty="0" smtClean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100" b="1" i="1" dirty="0">
                <a:solidFill>
                  <a:srgbClr val="FF000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  <a:sym typeface="+mn-ea"/>
              </a:rPr>
              <a:t>десятки</a:t>
            </a:r>
            <a:r>
              <a:rPr lang="ru-RU" sz="2100" b="1" dirty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sz="2100" i="1" dirty="0">
                <a:solidFill>
                  <a:srgbClr val="00B0F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  <a:sym typeface="+mn-ea"/>
              </a:rPr>
              <a:t>сотки</a:t>
            </a:r>
            <a:r>
              <a:rPr lang="ru-RU" sz="2100" b="1" dirty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  <a:sym typeface="+mn-ea"/>
              </a:rPr>
              <a:t> , </a:t>
            </a:r>
            <a:r>
              <a:rPr lang="ru-RU" sz="2100" b="1" i="1" u="sng" dirty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  <a:sym typeface="+mn-ea"/>
              </a:rPr>
              <a:t>микроны</a:t>
            </a:r>
            <a:r>
              <a:rPr lang="ru-RU" sz="2100" b="1" dirty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  <a:sym typeface="+mn-ea"/>
              </a:rPr>
              <a:t> (мкм)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100" b="1" dirty="0" smtClean="0">
                <a:solidFill>
                  <a:schemeClr val="tx1"/>
                </a:solidFill>
              </a:rPr>
              <a:t>линейные и угловые размеры, определяющие номинальное расположение, указывают в квадрате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sz="21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sz="21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sz="21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sz="21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sz="21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</a:rPr>
              <a:t>с</a:t>
            </a:r>
            <a:r>
              <a:rPr lang="ru-RU" sz="2100" b="1" dirty="0" smtClean="0">
                <a:solidFill>
                  <a:schemeClr val="tx1"/>
                </a:solidFill>
              </a:rPr>
              <a:t>имволом </a:t>
            </a:r>
            <a:r>
              <a:rPr lang="ru-RU" sz="2100" b="1" i="1" dirty="0" smtClean="0">
                <a:solidFill>
                  <a:schemeClr val="tx1"/>
                </a:solidFill>
              </a:rPr>
              <a:t>М </a:t>
            </a:r>
            <a:r>
              <a:rPr lang="ru-RU" sz="2100" b="1" dirty="0" smtClean="0">
                <a:solidFill>
                  <a:schemeClr val="tx1"/>
                </a:solidFill>
              </a:rPr>
              <a:t>обозначают зависимые допуски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</a:rPr>
              <a:t>о</a:t>
            </a:r>
            <a:r>
              <a:rPr lang="ru-RU" sz="2100" b="1" dirty="0" smtClean="0">
                <a:solidFill>
                  <a:schemeClr val="tx1"/>
                </a:solidFill>
              </a:rPr>
              <a:t>бозначение диаметра </a:t>
            </a:r>
            <a:r>
              <a:rPr lang="en-US" sz="2100" b="1" dirty="0" smtClean="0">
                <a:solidFill>
                  <a:schemeClr val="tx1"/>
                </a:solidFill>
              </a:rPr>
              <a:t>Ø</a:t>
            </a:r>
            <a:r>
              <a:rPr lang="ru-RU" sz="2100" b="1" dirty="0" smtClean="0">
                <a:solidFill>
                  <a:schemeClr val="tx1"/>
                </a:solidFill>
              </a:rPr>
              <a:t>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</a:rPr>
              <a:t>о</a:t>
            </a:r>
            <a:r>
              <a:rPr lang="ru-RU" sz="2100" b="1" dirty="0" smtClean="0">
                <a:solidFill>
                  <a:schemeClr val="tx1"/>
                </a:solidFill>
              </a:rPr>
              <a:t>бозначение толщины  </a:t>
            </a:r>
            <a:r>
              <a:rPr lang="en-US" sz="2100" b="1" dirty="0" smtClean="0">
                <a:solidFill>
                  <a:schemeClr val="tx1"/>
                </a:solidFill>
              </a:rPr>
              <a:t>S</a:t>
            </a:r>
            <a:endParaRPr lang="en-US" sz="21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 </a:t>
            </a: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1"/>
          <a:srcRect l="40246" t="37914" r="39551" b="42417"/>
          <a:stretch>
            <a:fillRect/>
          </a:stretch>
        </p:blipFill>
        <p:spPr bwMode="auto">
          <a:xfrm>
            <a:off x="2123341" y="2924582"/>
            <a:ext cx="3990303" cy="2185218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2"/>
          <a:srcRect l="37183" t="56437" r="36406" b="39842"/>
          <a:stretch>
            <a:fillRect/>
          </a:stretch>
        </p:blipFill>
        <p:spPr bwMode="auto">
          <a:xfrm>
            <a:off x="1979578" y="5444941"/>
            <a:ext cx="3962400" cy="3136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/>
          <p:nvPr/>
        </p:nvSpPr>
        <p:spPr>
          <a:xfrm>
            <a:off x="611560" y="620688"/>
            <a:ext cx="8229600" cy="9858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4000" kern="0" dirty="0" smtClean="0">
                <a:solidFill>
                  <a:schemeClr val="bg1"/>
                </a:solidFill>
              </a:rPr>
              <a:t>Обозначение материалов</a:t>
            </a:r>
            <a:endParaRPr lang="ru-RU" sz="4000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kern="0" dirty="0" smtClean="0">
                <a:solidFill>
                  <a:schemeClr val="bg1"/>
                </a:solidFill>
              </a:rPr>
              <a:t>(</a:t>
            </a:r>
            <a:r>
              <a:rPr lang="ru-RU" sz="2000" i="1" kern="0" dirty="0" smtClean="0">
                <a:solidFill>
                  <a:schemeClr val="bg1"/>
                </a:solidFill>
              </a:rPr>
              <a:t>ГОСТ 2.306-1968)</a:t>
            </a:r>
            <a:endParaRPr lang="ru-RU" sz="2000" i="1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4000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100" kern="0" dirty="0" smtClean="0">
                <a:solidFill>
                  <a:schemeClr val="bg1"/>
                </a:solidFill>
              </a:rPr>
              <a:t>м</a:t>
            </a:r>
            <a:endParaRPr lang="ru-RU" sz="2100" kern="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1"/>
          <a:srcRect l="60947" t="32394" r="34317" b="63946"/>
          <a:stretch>
            <a:fillRect/>
          </a:stretch>
        </p:blipFill>
        <p:spPr bwMode="auto">
          <a:xfrm>
            <a:off x="1115616" y="2276872"/>
            <a:ext cx="438150" cy="190500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1"/>
          <a:srcRect l="60947" t="36420" r="34317" b="59370"/>
          <a:stretch>
            <a:fillRect/>
          </a:stretch>
        </p:blipFill>
        <p:spPr bwMode="auto">
          <a:xfrm>
            <a:off x="853498" y="3142887"/>
            <a:ext cx="1559016" cy="779549"/>
          </a:xfrm>
          <a:prstGeom prst="rect">
            <a:avLst/>
          </a:prstGeom>
          <a:ln>
            <a:noFill/>
          </a:ln>
        </p:spPr>
      </p:pic>
      <p:pic>
        <p:nvPicPr>
          <p:cNvPr id="22" name="Рисунок 21"/>
          <p:cNvPicPr/>
          <p:nvPr/>
        </p:nvPicPr>
        <p:blipFill rotWithShape="1">
          <a:blip r:embed="rId1"/>
          <a:srcRect l="60947" t="40813" r="34317" b="54978"/>
          <a:stretch>
            <a:fillRect/>
          </a:stretch>
        </p:blipFill>
        <p:spPr bwMode="auto">
          <a:xfrm>
            <a:off x="874796" y="4114128"/>
            <a:ext cx="1559016" cy="779364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/>
          <p:cNvPicPr/>
          <p:nvPr/>
        </p:nvPicPr>
        <p:blipFill rotWithShape="1">
          <a:blip r:embed="rId1"/>
          <a:srcRect l="60947" t="78147" r="34317" b="18192"/>
          <a:stretch>
            <a:fillRect/>
          </a:stretch>
        </p:blipFill>
        <p:spPr bwMode="auto">
          <a:xfrm>
            <a:off x="874796" y="5118130"/>
            <a:ext cx="1559016" cy="677893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53498" y="1988840"/>
            <a:ext cx="7992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r>
              <a:rPr lang="ru-RU" sz="2100" b="1" dirty="0" smtClean="0">
                <a:solidFill>
                  <a:schemeClr val="tx1"/>
                </a:solidFill>
              </a:rPr>
              <a:t>металлы и твёрдые сплавы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pPr algn="ctr"/>
            <a:r>
              <a:rPr lang="ru-RU" sz="2100" b="1" dirty="0" smtClean="0">
                <a:solidFill>
                  <a:schemeClr val="tx1"/>
                </a:solidFill>
              </a:rPr>
              <a:t>                   неметаллические материалы (резина,    </a:t>
            </a:r>
            <a:r>
              <a:rPr lang="ru-RU" sz="2100" b="1" dirty="0" err="1" smtClean="0">
                <a:solidFill>
                  <a:schemeClr val="tx1"/>
                </a:solidFill>
              </a:rPr>
              <a:t>паронит</a:t>
            </a:r>
            <a:r>
              <a:rPr lang="ru-RU" sz="2100" b="1" dirty="0" smtClean="0">
                <a:solidFill>
                  <a:schemeClr val="tx1"/>
                </a:solidFill>
              </a:rPr>
              <a:t>, пластмасса и т.д.)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algn="ctr"/>
            <a:endParaRPr lang="ru-RU" sz="2100" b="1" dirty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                             древесина</a:t>
            </a:r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smtClean="0">
                <a:solidFill>
                  <a:schemeClr val="tx1"/>
                </a:solidFill>
              </a:rPr>
              <a:t>                            стекло</a:t>
            </a:r>
            <a:endParaRPr lang="ru-RU" sz="2100" b="1" dirty="0" smtClean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 rotWithShape="1">
          <a:blip r:embed="rId1"/>
          <a:srcRect l="60947" t="32394" r="34317" b="63946"/>
          <a:stretch>
            <a:fillRect/>
          </a:stretch>
        </p:blipFill>
        <p:spPr bwMode="auto">
          <a:xfrm>
            <a:off x="853498" y="2262623"/>
            <a:ext cx="1559016" cy="67770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160" y="1268760"/>
            <a:ext cx="8229600" cy="4616152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/>
              <a:t>Вид</a:t>
            </a:r>
            <a:r>
              <a:rPr lang="ru-RU" sz="2400" b="1" dirty="0" smtClean="0"/>
              <a:t> – </a:t>
            </a:r>
            <a:r>
              <a:rPr lang="ru-RU" sz="2200" b="1" dirty="0" smtClean="0"/>
              <a:t>это изображение, обращённой к наблюдателю видимой части поверхности предмета (детали).</a:t>
            </a: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/>
              <a:t>Виды, полученные на основных плоскостях проекций называются </a:t>
            </a:r>
            <a:r>
              <a:rPr lang="ru-RU" sz="2200" b="1" i="1" u="sng" dirty="0" smtClean="0"/>
              <a:t>основными</a:t>
            </a:r>
            <a:endParaRPr lang="ru-RU" sz="2200" b="1" i="1" u="sng" dirty="0" smtClean="0"/>
          </a:p>
          <a:p>
            <a:pPr marL="0" indent="0">
              <a:buNone/>
            </a:pPr>
            <a:endParaRPr lang="ru-RU" sz="2400" b="1" u="sng" dirty="0"/>
          </a:p>
          <a:p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Виды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(</a:t>
            </a:r>
            <a:r>
              <a:rPr lang="ru-RU" sz="2000" i="1" dirty="0">
                <a:solidFill>
                  <a:srgbClr val="FFFFFF"/>
                </a:solidFill>
              </a:rPr>
              <a:t>ГОСТ 2.305-2008)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1"/>
          <a:srcRect l="32326" t="34773" r="33597" b="32285"/>
          <a:stretch>
            <a:fillRect/>
          </a:stretch>
        </p:blipFill>
        <p:spPr bwMode="auto">
          <a:xfrm>
            <a:off x="1113239" y="2852936"/>
            <a:ext cx="6917522" cy="3727618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660232" y="5679117"/>
            <a:ext cx="37343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5679117"/>
            <a:ext cx="2160240" cy="10173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412776"/>
            <a:ext cx="4392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Виды обычно располагают в 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>
                <a:solidFill>
                  <a:schemeClr val="tx1"/>
                </a:solidFill>
              </a:rPr>
              <a:t>п</a:t>
            </a:r>
            <a:r>
              <a:rPr lang="ru-RU" sz="2200" b="1" dirty="0" smtClean="0">
                <a:solidFill>
                  <a:schemeClr val="tx1"/>
                </a:solidFill>
              </a:rPr>
              <a:t>роекционной связи, но при необходимости вид можно начертить на свободном поле чертежа.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При этом чертят стрелку, показывающую направление взгляда и обозначают её заглавной буквой русского алфавита.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Эту же букву повторяют над видом.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1"/>
          <a:srcRect l="36287" t="33675" r="54859" b="49853"/>
          <a:stretch>
            <a:fillRect/>
          </a:stretch>
        </p:blipFill>
        <p:spPr bwMode="auto">
          <a:xfrm>
            <a:off x="6228182" y="692694"/>
            <a:ext cx="2137370" cy="2118094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1"/>
          <a:srcRect l="51524" t="25622" r="33754" b="43448"/>
          <a:stretch>
            <a:fillRect/>
          </a:stretch>
        </p:blipFill>
        <p:spPr bwMode="auto">
          <a:xfrm>
            <a:off x="5580111" y="2843063"/>
            <a:ext cx="3311602" cy="3664585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508104" y="5949280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764704"/>
            <a:ext cx="8229600" cy="1079500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/>
              <a:t>Если какая-либо часть предмета не может быть показана без искажения её формы и размеров, применяют </a:t>
            </a:r>
            <a:r>
              <a:rPr lang="ru-RU" sz="2200" b="1" i="1" u="sng" dirty="0" err="1" smtClean="0"/>
              <a:t>дополнителный</a:t>
            </a:r>
            <a:r>
              <a:rPr lang="ru-RU" sz="2200" b="1" i="1" u="sng" dirty="0" smtClean="0"/>
              <a:t> вид.</a:t>
            </a:r>
            <a:endParaRPr lang="ru-RU" sz="2200" b="1" i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1"/>
          <a:srcRect l="33459" t="30015" r="34626" b="43265"/>
          <a:stretch>
            <a:fillRect/>
          </a:stretch>
        </p:blipFill>
        <p:spPr bwMode="auto">
          <a:xfrm>
            <a:off x="230054" y="2348880"/>
            <a:ext cx="8467090" cy="39846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620688"/>
            <a:ext cx="8229600" cy="1008062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/>
              <a:t>Когда надо показать изображение отдельного  ограниченного участка поверхности предмета,  выполняют </a:t>
            </a:r>
            <a:r>
              <a:rPr lang="ru-RU" sz="2200" b="1" i="1" u="sng" dirty="0" smtClean="0"/>
              <a:t>местный вид.</a:t>
            </a:r>
            <a:endParaRPr lang="ru-RU" sz="2200" b="1" i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1"/>
          <a:srcRect l="33974" t="49597" r="32567" b="21853"/>
          <a:stretch>
            <a:fillRect/>
          </a:stretch>
        </p:blipFill>
        <p:spPr bwMode="auto">
          <a:xfrm>
            <a:off x="262890" y="2132856"/>
            <a:ext cx="8881110" cy="426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813" y="1844824"/>
            <a:ext cx="8229600" cy="4616152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/>
              <a:t> </a:t>
            </a:r>
            <a:r>
              <a:rPr lang="ru-RU" sz="2200" b="1" i="1" u="sng" dirty="0" smtClean="0"/>
              <a:t>Разрез</a:t>
            </a:r>
            <a:r>
              <a:rPr lang="ru-RU" sz="2200" b="1" i="1" dirty="0" smtClean="0"/>
              <a:t> – </a:t>
            </a:r>
            <a:r>
              <a:rPr lang="ru-RU" sz="2200" b="1" dirty="0" smtClean="0"/>
              <a:t>мысленное рассечение детали одной или несколькими плоскостями для выявления невидимых поверхностей.</a:t>
            </a:r>
            <a:endParaRPr lang="ru-RU" sz="2200" b="1" dirty="0" smtClean="0"/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>
                <a:solidFill>
                  <a:schemeClr val="tx2"/>
                </a:solidFill>
              </a:rPr>
              <a:t>На чертеже при этом изображают, ту часть детали, которая попала в секущую плоскость (сечение) и то, что распложено за секущей плоскостью</a:t>
            </a:r>
            <a:endParaRPr lang="ru-RU" sz="2200" b="1" dirty="0" smtClean="0"/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endParaRPr lang="ru-RU" sz="2200" b="1" i="1" u="sng" dirty="0" smtClean="0"/>
          </a:p>
          <a:p>
            <a:pPr marL="0" indent="0">
              <a:buNone/>
            </a:pPr>
            <a:endParaRPr lang="ru-RU" sz="2400" b="1" u="sng" dirty="0"/>
          </a:p>
          <a:p>
            <a:endParaRPr lang="ru-RU" sz="24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Разрезы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(</a:t>
            </a:r>
            <a:r>
              <a:rPr lang="ru-RU" sz="2000" i="1" dirty="0">
                <a:solidFill>
                  <a:srgbClr val="FFFFFF"/>
                </a:solidFill>
              </a:rPr>
              <a:t>ГОСТ 2.305-2008)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7044</Words>
  <Application>WPS Presentation</Application>
  <PresentationFormat>Экран (4:3)</PresentationFormat>
  <Paragraphs>282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SimSun</vt:lpstr>
      <vt:lpstr>Wingdings</vt:lpstr>
      <vt:lpstr>Arial Black</vt:lpstr>
      <vt:lpstr>Times New Roman</vt:lpstr>
      <vt:lpstr>Calibri</vt:lpstr>
      <vt:lpstr>Microsoft YaHei</vt:lpstr>
      <vt:lpstr>Arial Unicode MS</vt:lpstr>
      <vt:lpstr>Bahnschrift Light Condensed</vt:lpstr>
      <vt:lpstr>Arial</vt:lpstr>
      <vt:lpstr>Пиксел</vt:lpstr>
      <vt:lpstr>ИНЖЕНЕРНАЯ  ГРАФИКА</vt:lpstr>
      <vt:lpstr>PowerPoint 演示文稿</vt:lpstr>
      <vt:lpstr>PowerPoint 演示文稿</vt:lpstr>
      <vt:lpstr>PowerPoint 演示文稿</vt:lpstr>
      <vt:lpstr>Виды  (ГОСТ 2.305-2008)</vt:lpstr>
      <vt:lpstr>PowerPoint 演示文稿</vt:lpstr>
      <vt:lpstr>PowerPoint 演示文稿</vt:lpstr>
      <vt:lpstr>PowerPoint 演示文稿</vt:lpstr>
      <vt:lpstr>Разрезы  (ГОСТ 2.305-2008)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Сечения (ГОСТ 2.305-2008)</vt:lpstr>
      <vt:lpstr>PowerPoint 演示文稿</vt:lpstr>
      <vt:lpstr>PowerPoint 演示文稿</vt:lpstr>
      <vt:lpstr>PowerPoint 演示文稿</vt:lpstr>
      <vt:lpstr>Выносной элемент (ГОСТ 2.305-2008)</vt:lpstr>
      <vt:lpstr> Специальные знаки </vt:lpstr>
      <vt:lpstr>Допуска формы и расположения поверхностей (ГОСТ 2.308-2011)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Сопряжения и разрезы</dc:title>
  <dc:creator>User</dc:creator>
  <cp:lastModifiedBy>Admin</cp:lastModifiedBy>
  <cp:revision>253</cp:revision>
  <dcterms:created xsi:type="dcterms:W3CDTF">2007-07-29T12:31:00Z</dcterms:created>
  <dcterms:modified xsi:type="dcterms:W3CDTF">2025-03-30T16:31:44Z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000800460d0000000000010243000207f6000400038000</vt:lpwstr>
  </property>
  <property fmtid="{D5CDD505-2E9C-101B-9397-08002B2CF9AE}" pid="3" name="ICV">
    <vt:lpwstr>E71D9F477C904D68B8E9F9B47DBBF3D6_12</vt:lpwstr>
  </property>
  <property fmtid="{D5CDD505-2E9C-101B-9397-08002B2CF9AE}" pid="4" name="KSOProductBuildVer">
    <vt:lpwstr>1049-12.2.0.20326</vt:lpwstr>
  </property>
</Properties>
</file>